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oboto"/>
      <p:regular r:id="rId24"/>
      <p:bold r:id="rId25"/>
      <p:italic r:id="rId26"/>
      <p:boldItalic r:id="rId27"/>
    </p:embeddedFont>
    <p:embeddedFont>
      <p:font typeface="Montserrat"/>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37FB8F3-2B3C-4876-AAF5-B21E50F585C1}">
  <a:tblStyle styleId="{C37FB8F3-2B3C-4876-AAF5-B21E50F585C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Montserrat-regular.fntdata"/><Relationship Id="rId27"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5.xml"/><Relationship Id="rId33" Type="http://schemas.openxmlformats.org/officeDocument/2006/relationships/font" Target="fonts/Lato-bold.fntdata"/><Relationship Id="rId10" Type="http://schemas.openxmlformats.org/officeDocument/2006/relationships/slide" Target="slides/slide4.xml"/><Relationship Id="rId32" Type="http://schemas.openxmlformats.org/officeDocument/2006/relationships/font" Target="fonts/Lato-regular.fntdata"/><Relationship Id="rId13" Type="http://schemas.openxmlformats.org/officeDocument/2006/relationships/slide" Target="slides/slide7.xml"/><Relationship Id="rId35" Type="http://schemas.openxmlformats.org/officeDocument/2006/relationships/font" Target="fonts/Lato-boldItalic.fntdata"/><Relationship Id="rId12" Type="http://schemas.openxmlformats.org/officeDocument/2006/relationships/slide" Target="slides/slide6.xml"/><Relationship Id="rId34" Type="http://schemas.openxmlformats.org/officeDocument/2006/relationships/font" Target="fonts/Lat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b64a15f0c4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b64a15f0c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f002f2f8a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f002f2f8a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f002f2f8a2_0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f002f2f8a2_0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f002f2f8a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f002f2f8a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002f2f8a2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002f2f8a2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 utilized the Bokeh library to create an interactive datatable depicting the summary statics of a given state’s spending across all forms of national healthcare expenditures. Bokeh is an interactive library native to our favorite language, Python. It is simple, easy to use and exports data seamlessly to generate HTML and JavaScript files, launching a new tab to display an interactive graph. </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002f2f8a2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002f2f8a2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To create the table, the .describe() and .reset_index() functions were first applied to the Dataframe. To quickly refresh everyone’s memory on descriptive </a:t>
            </a:r>
            <a:r>
              <a:rPr lang="en">
                <a:solidFill>
                  <a:schemeClr val="dk1"/>
                </a:solidFill>
              </a:rPr>
              <a:t>statistics, count index  is the total number of values, mean is the average, STD is the standard deviation and the minimum and maximum values are the two ends of the dataset. </a:t>
            </a:r>
            <a:endParaRPr>
              <a:solidFill>
                <a:schemeClr val="dk1"/>
              </a:solidFill>
            </a:endParaRPr>
          </a:p>
          <a:p>
            <a:pPr indent="0" lvl="0" marL="0" rtl="0" algn="l">
              <a:spcBef>
                <a:spcPts val="0"/>
              </a:spcBef>
              <a:spcAft>
                <a:spcPts val="0"/>
              </a:spcAft>
              <a:buNone/>
            </a:pPr>
            <a:r>
              <a:rPr lang="en">
                <a:solidFill>
                  <a:schemeClr val="dk1"/>
                </a:solidFill>
              </a:rPr>
              <a:t>These are the central tendencies of state spending filtered on state. Here we see the datatable for California, the largest state by population. . It should also be noted that these figures are in millions of Dollars.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Count is the total number of individual </a:t>
            </a:r>
            <a:r>
              <a:rPr lang="en">
                <a:solidFill>
                  <a:schemeClr val="dk1"/>
                </a:solidFill>
              </a:rPr>
              <a:t>expenditures</a:t>
            </a:r>
            <a:r>
              <a:rPr lang="en">
                <a:solidFill>
                  <a:schemeClr val="dk1"/>
                </a:solidFill>
              </a:rPr>
              <a:t> within our dataset,, the PerosnalHealthCare, HealthConsumptionExpenditures, NHE and so on, </a:t>
            </a:r>
            <a:r>
              <a:rPr lang="en">
                <a:solidFill>
                  <a:schemeClr val="dk1"/>
                </a:solidFill>
              </a:rPr>
              <a:t>going back to slide 3</a:t>
            </a:r>
            <a:r>
              <a:rPr lang="en">
                <a:solidFill>
                  <a:schemeClr val="dk1"/>
                </a:solidFill>
              </a:rPr>
              <a:t>.  Since this data is limited, each state has a Count index  capped at 451. We will see in the following  slide that the </a:t>
            </a:r>
            <a:r>
              <a:rPr lang="en">
                <a:solidFill>
                  <a:schemeClr val="dk1"/>
                </a:solidFill>
              </a:rPr>
              <a:t>tables with multiple states have a Count index in multiples of 451</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002f2f8a2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002f2f8a2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top 4  states by population (CA, TX, FL, NY) filtered on Spending across all categories of </a:t>
            </a:r>
            <a:r>
              <a:rPr lang="en"/>
              <a:t>healthcare</a:t>
            </a:r>
            <a:r>
              <a:rPr lang="en"/>
              <a:t> expenditures is shown above. We see that the </a:t>
            </a:r>
            <a:r>
              <a:rPr lang="en"/>
              <a:t>count</a:t>
            </a:r>
            <a:r>
              <a:rPr lang="en"/>
              <a:t>  is four times the constant 451, 1804. The Mean is 21 trillion and 93 million dollars ,with the MAX value of Fourty-three trillion, one hundred and seventy million dollars. We also see The standard </a:t>
            </a:r>
            <a:r>
              <a:rPr lang="en"/>
              <a:t>deviation, which</a:t>
            </a:r>
            <a:r>
              <a:rPr lang="en"/>
              <a:t> ties back to the average </a:t>
            </a:r>
            <a:r>
              <a:rPr lang="en"/>
              <a:t>annual</a:t>
            </a:r>
            <a:r>
              <a:rPr lang="en"/>
              <a:t> growth rate Noah mentioned earlier. This is another way to depict the change in spending over time.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f002f2f8a2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f002f2f8a2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bottom 4 states by population (WYoming, VermonT, AlaKsa, NorthDakota) </a:t>
            </a:r>
            <a:r>
              <a:rPr lang="en">
                <a:solidFill>
                  <a:schemeClr val="dk1"/>
                </a:solidFill>
              </a:rPr>
              <a:t>filtered on Spending across all categories of healthcare expenditures is shown above in this slide.</a:t>
            </a:r>
            <a:r>
              <a:rPr lang="en"/>
              <a:t> Again the Count remains constant, with a mean onf only 585 million dollars among these four states. The minimum is only one million dollars, while the maximum tops out at 9 trillion 4 hundred forty-seven million.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Summary </a:t>
            </a:r>
            <a:r>
              <a:rPr lang="en"/>
              <a:t>statistics</a:t>
            </a:r>
            <a:r>
              <a:rPr lang="en"/>
              <a:t> are a great way to generalize </a:t>
            </a:r>
            <a:r>
              <a:rPr lang="en"/>
              <a:t>data</a:t>
            </a:r>
            <a:r>
              <a:rPr lang="en"/>
              <a:t> and easy to interpret This helped us to round out our presentation.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b5b8887e5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b5b8887e5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Size</a:t>
            </a:r>
            <a:endParaRPr/>
          </a:p>
          <a:p>
            <a:pPr indent="0" lvl="0" marL="0" rtl="0" algn="l">
              <a:spcBef>
                <a:spcPts val="0"/>
              </a:spcBef>
              <a:spcAft>
                <a:spcPts val="0"/>
              </a:spcAft>
              <a:buNone/>
            </a:pPr>
            <a:r>
              <a:rPr lang="en"/>
              <a:t>Aging</a:t>
            </a:r>
            <a:endParaRPr/>
          </a:p>
          <a:p>
            <a:pPr indent="0" lvl="0" marL="0" rtl="0" algn="l">
              <a:spcBef>
                <a:spcPts val="0"/>
              </a:spcBef>
              <a:spcAft>
                <a:spcPts val="0"/>
              </a:spcAft>
              <a:buNone/>
            </a:pPr>
            <a:r>
              <a:rPr lang="en"/>
              <a:t>Disease incidence</a:t>
            </a:r>
            <a:endParaRPr/>
          </a:p>
          <a:p>
            <a:pPr indent="0" lvl="0" marL="0" rtl="0" algn="l">
              <a:spcBef>
                <a:spcPts val="0"/>
              </a:spcBef>
              <a:spcAft>
                <a:spcPts val="0"/>
              </a:spcAft>
              <a:buNone/>
            </a:pPr>
            <a:r>
              <a:rPr lang="en"/>
              <a:t>Services available &amp; uses</a:t>
            </a:r>
            <a:endParaRPr/>
          </a:p>
          <a:p>
            <a:pPr indent="0" lvl="0" marL="0" rtl="0" algn="l">
              <a:spcBef>
                <a:spcPts val="0"/>
              </a:spcBef>
              <a:spcAft>
                <a:spcPts val="0"/>
              </a:spcAft>
              <a:buNone/>
            </a:pPr>
            <a:r>
              <a:rPr lang="en"/>
              <a:t>Price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f002f2f8a2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f002f2f8a2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PHC - all revenue received from healthcare providers and retail establishments for medical goods and services including non op and non patient monies and philanthropy</a:t>
            </a:r>
            <a:endParaRPr/>
          </a:p>
          <a:p>
            <a:pPr indent="0" lvl="0" marL="0" rtl="0" algn="l">
              <a:spcBef>
                <a:spcPts val="0"/>
              </a:spcBef>
              <a:spcAft>
                <a:spcPts val="0"/>
              </a:spcAft>
              <a:buNone/>
            </a:pPr>
            <a:r>
              <a:rPr lang="en"/>
              <a:t>HCE - all medical care rendered for the year, (includes all PHC, public health activity, govt admin and insurance cost.</a:t>
            </a:r>
            <a:endParaRPr/>
          </a:p>
          <a:p>
            <a:pPr indent="0" lvl="0" marL="0" rtl="0" algn="l">
              <a:spcBef>
                <a:spcPts val="0"/>
              </a:spcBef>
              <a:spcAft>
                <a:spcPts val="0"/>
              </a:spcAft>
              <a:buNone/>
            </a:pPr>
            <a:r>
              <a:rPr lang="en"/>
              <a:t>NHE - HCE + investments</a:t>
            </a:r>
            <a:endParaRPr/>
          </a:p>
          <a:p>
            <a:pPr indent="0" lvl="0" marL="0" rtl="0" algn="l">
              <a:spcBef>
                <a:spcPts val="0"/>
              </a:spcBef>
              <a:spcAft>
                <a:spcPts val="0"/>
              </a:spcAft>
              <a:buNone/>
            </a:pPr>
            <a:r>
              <a:rPr lang="en"/>
              <a:t>Govt public health activities - spending by govts to organize and deliver health services or to control/ prevent health problems</a:t>
            </a:r>
            <a:endParaRPr/>
          </a:p>
          <a:p>
            <a:pPr indent="0" lvl="0" marL="0" rtl="0" algn="l">
              <a:spcBef>
                <a:spcPts val="0"/>
              </a:spcBef>
              <a:spcAft>
                <a:spcPts val="0"/>
              </a:spcAft>
              <a:buNone/>
            </a:pPr>
            <a:r>
              <a:rPr lang="en"/>
              <a:t>Govt admin - administrative cost of running govt healthcare, AND net cost (premiums - claims) for private insurers</a:t>
            </a:r>
            <a:endParaRPr/>
          </a:p>
          <a:p>
            <a:pPr indent="0" lvl="0" marL="0" rtl="0" algn="l">
              <a:spcBef>
                <a:spcPts val="0"/>
              </a:spcBef>
              <a:spcAft>
                <a:spcPts val="0"/>
              </a:spcAft>
              <a:buNone/>
            </a:pPr>
            <a:r>
              <a:rPr lang="en"/>
              <a:t>Investment - spending on structures and equipment for non commercialized research, etc.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f002f2f8a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f002f2f8a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f002f2f8a2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f002f2f8a2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f002f2f8a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f002f2f8a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List the states down here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b64a15f0c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b64a15f0c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b64a15f0c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b64a15f0c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List the states down here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f002f2f8a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f002f2f8a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0.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22.png"/><Relationship Id="rId5" Type="http://schemas.openxmlformats.org/officeDocument/2006/relationships/image" Target="../media/image8.png"/><Relationship Id="rId6"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5.png"/><Relationship Id="rId6"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png"/><Relationship Id="rId4" Type="http://schemas.openxmlformats.org/officeDocument/2006/relationships/image" Target="../media/image13.png"/><Relationship Id="rId5"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rb.gy/0jrji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822375"/>
            <a:ext cx="5017500" cy="25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US Healthcare Costs:  Visualization of Medical Inflation</a:t>
            </a:r>
            <a:endParaRPr b="1" sz="3000"/>
          </a:p>
        </p:txBody>
      </p:sp>
      <p:sp>
        <p:nvSpPr>
          <p:cNvPr id="135" name="Google Shape;135;p13"/>
          <p:cNvSpPr txBox="1"/>
          <p:nvPr>
            <p:ph idx="1" type="subTitle"/>
          </p:nvPr>
        </p:nvSpPr>
        <p:spPr>
          <a:xfrm>
            <a:off x="4787375" y="3924925"/>
            <a:ext cx="3767400" cy="970200"/>
          </a:xfrm>
          <a:prstGeom prst="rect">
            <a:avLst/>
          </a:prstGeom>
        </p:spPr>
        <p:txBody>
          <a:bodyPr anchorCtr="0" anchor="t" bIns="91425" lIns="91425" spcFirstLastPara="1" rIns="91425" wrap="square" tIns="91425">
            <a:noAutofit/>
          </a:bodyPr>
          <a:lstStyle/>
          <a:p>
            <a:pPr indent="0" lvl="0" marL="0" rtl="0" algn="r">
              <a:lnSpc>
                <a:spcPct val="80000"/>
              </a:lnSpc>
              <a:spcBef>
                <a:spcPts val="0"/>
              </a:spcBef>
              <a:spcAft>
                <a:spcPts val="0"/>
              </a:spcAft>
              <a:buSzPts val="523"/>
              <a:buNone/>
            </a:pPr>
            <a:r>
              <a:rPr lang="en" sz="1517"/>
              <a:t>Noah Eiseman</a:t>
            </a:r>
            <a:endParaRPr sz="1517"/>
          </a:p>
          <a:p>
            <a:pPr indent="0" lvl="0" marL="0" rtl="0" algn="r">
              <a:lnSpc>
                <a:spcPct val="80000"/>
              </a:lnSpc>
              <a:spcBef>
                <a:spcPts val="0"/>
              </a:spcBef>
              <a:spcAft>
                <a:spcPts val="0"/>
              </a:spcAft>
              <a:buSzPts val="523"/>
              <a:buNone/>
            </a:pPr>
            <a:r>
              <a:rPr lang="en" sz="1517"/>
              <a:t>Will Stephens</a:t>
            </a:r>
            <a:endParaRPr sz="1517"/>
          </a:p>
          <a:p>
            <a:pPr indent="0" lvl="0" marL="0" rtl="0" algn="r">
              <a:lnSpc>
                <a:spcPct val="80000"/>
              </a:lnSpc>
              <a:spcBef>
                <a:spcPts val="0"/>
              </a:spcBef>
              <a:spcAft>
                <a:spcPts val="0"/>
              </a:spcAft>
              <a:buSzPts val="523"/>
              <a:buNone/>
            </a:pPr>
            <a:r>
              <a:rPr lang="en" sz="1517"/>
              <a:t>Buster Boles</a:t>
            </a:r>
            <a:endParaRPr sz="1517"/>
          </a:p>
          <a:p>
            <a:pPr indent="0" lvl="0" marL="0" rtl="0" algn="r">
              <a:lnSpc>
                <a:spcPct val="80000"/>
              </a:lnSpc>
              <a:spcBef>
                <a:spcPts val="0"/>
              </a:spcBef>
              <a:spcAft>
                <a:spcPts val="0"/>
              </a:spcAft>
              <a:buSzPts val="523"/>
              <a:buNone/>
            </a:pPr>
            <a:r>
              <a:rPr lang="en" sz="1517"/>
              <a:t>Alison Muller</a:t>
            </a:r>
            <a:endParaRPr sz="1517"/>
          </a:p>
        </p:txBody>
      </p:sp>
      <p:pic>
        <p:nvPicPr>
          <p:cNvPr id="136" name="Google Shape;136;p13"/>
          <p:cNvPicPr preferRelativeResize="0"/>
          <p:nvPr/>
        </p:nvPicPr>
        <p:blipFill>
          <a:blip r:embed="rId3">
            <a:alphaModFix/>
          </a:blip>
          <a:stretch>
            <a:fillRect/>
          </a:stretch>
        </p:blipFill>
        <p:spPr>
          <a:xfrm>
            <a:off x="3704900" y="2701350"/>
            <a:ext cx="4788900" cy="1104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Average Annual Growth - General Trends</a:t>
            </a:r>
            <a:endParaRPr/>
          </a:p>
        </p:txBody>
      </p:sp>
      <p:sp>
        <p:nvSpPr>
          <p:cNvPr id="207" name="Google Shape;207;p22"/>
          <p:cNvSpPr txBox="1"/>
          <p:nvPr>
            <p:ph idx="1" type="body"/>
          </p:nvPr>
        </p:nvSpPr>
        <p:spPr>
          <a:xfrm>
            <a:off x="3128825" y="1307850"/>
            <a:ext cx="5207400" cy="3171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400"/>
              <a:t>The </a:t>
            </a:r>
            <a:r>
              <a:rPr b="1" lang="en" sz="1400"/>
              <a:t>Mountain West</a:t>
            </a:r>
            <a:r>
              <a:rPr lang="en" sz="1400"/>
              <a:t> and </a:t>
            </a:r>
            <a:r>
              <a:rPr b="1" lang="en" sz="1400"/>
              <a:t>West Coast</a:t>
            </a:r>
            <a:r>
              <a:rPr lang="en" sz="1400"/>
              <a:t> regions have experienced high growth over the last 40 years. Personal Health, Hospital Care, and Dental Services are driving the increased spending.</a:t>
            </a:r>
            <a:endParaRPr b="1" sz="1400"/>
          </a:p>
          <a:p>
            <a:pPr indent="0" lvl="0" marL="0" rtl="0" algn="l">
              <a:lnSpc>
                <a:spcPct val="95000"/>
              </a:lnSpc>
              <a:spcBef>
                <a:spcPts val="1200"/>
              </a:spcBef>
              <a:spcAft>
                <a:spcPts val="0"/>
              </a:spcAft>
              <a:buNone/>
            </a:pPr>
            <a:r>
              <a:rPr b="1" lang="en" sz="1400"/>
              <a:t>Nevada</a:t>
            </a:r>
            <a:r>
              <a:rPr lang="en" sz="1400"/>
              <a:t> consistently ranks at the top or near the top across all </a:t>
            </a:r>
            <a:r>
              <a:rPr lang="en" sz="1400"/>
              <a:t>health</a:t>
            </a:r>
            <a:r>
              <a:rPr lang="en" sz="1400"/>
              <a:t> spending </a:t>
            </a:r>
            <a:r>
              <a:rPr lang="en" sz="1400"/>
              <a:t>categories. Over each of the last four decades, Nevada’s population has consistently out-growed the broader U.S. population.</a:t>
            </a:r>
            <a:endParaRPr sz="1400"/>
          </a:p>
          <a:p>
            <a:pPr indent="0" lvl="0" marL="0" rtl="0" algn="l">
              <a:lnSpc>
                <a:spcPct val="95000"/>
              </a:lnSpc>
              <a:spcBef>
                <a:spcPts val="1200"/>
              </a:spcBef>
              <a:spcAft>
                <a:spcPts val="0"/>
              </a:spcAft>
              <a:buNone/>
            </a:pPr>
            <a:r>
              <a:rPr b="1" lang="en" sz="1400"/>
              <a:t>Nevada</a:t>
            </a:r>
            <a:r>
              <a:rPr lang="en" sz="1400"/>
              <a:t>, </a:t>
            </a:r>
            <a:r>
              <a:rPr b="1" lang="en" sz="1400"/>
              <a:t>Florida</a:t>
            </a:r>
            <a:r>
              <a:rPr lang="en" sz="1400"/>
              <a:t>, and </a:t>
            </a:r>
            <a:r>
              <a:rPr b="1" lang="en" sz="1400"/>
              <a:t>Arizona</a:t>
            </a:r>
            <a:r>
              <a:rPr lang="en" sz="1400"/>
              <a:t> have the highest annual growth in Nursing Home Care. This is aligned with aging population trends specifically in Florida and Arizona. </a:t>
            </a:r>
            <a:endParaRPr sz="1400"/>
          </a:p>
          <a:p>
            <a:pPr indent="0" lvl="0" marL="0" rtl="0" algn="l">
              <a:lnSpc>
                <a:spcPct val="95000"/>
              </a:lnSpc>
              <a:spcBef>
                <a:spcPts val="1200"/>
              </a:spcBef>
              <a:spcAft>
                <a:spcPts val="0"/>
              </a:spcAft>
              <a:buNone/>
            </a:pPr>
            <a:r>
              <a:rPr lang="en" sz="1400"/>
              <a:t>The </a:t>
            </a:r>
            <a:r>
              <a:rPr b="1" lang="en" sz="1400"/>
              <a:t>Midwest</a:t>
            </a:r>
            <a:r>
              <a:rPr lang="en" sz="1400"/>
              <a:t> experienced lower growth relative to other regions across spending categories. Specifically, </a:t>
            </a:r>
            <a:r>
              <a:rPr b="1" lang="en" sz="1400"/>
              <a:t>Michigan</a:t>
            </a:r>
            <a:r>
              <a:rPr lang="en" sz="1400"/>
              <a:t>, </a:t>
            </a:r>
            <a:r>
              <a:rPr b="1" lang="en" sz="1400"/>
              <a:t>Illinois</a:t>
            </a:r>
            <a:r>
              <a:rPr lang="en" sz="1400"/>
              <a:t>, and </a:t>
            </a:r>
            <a:r>
              <a:rPr b="1" lang="en" sz="1400"/>
              <a:t>Iowa</a:t>
            </a:r>
            <a:r>
              <a:rPr lang="en" sz="1400"/>
              <a:t> had grew below 6.5% for Personal Health, Hospital Care, and Physician &amp; Clinical Services. </a:t>
            </a:r>
            <a:endParaRPr sz="1400"/>
          </a:p>
          <a:p>
            <a:pPr indent="0" lvl="0" marL="0" rtl="0" algn="l">
              <a:lnSpc>
                <a:spcPct val="95000"/>
              </a:lnSpc>
              <a:spcBef>
                <a:spcPts val="1200"/>
              </a:spcBef>
              <a:spcAft>
                <a:spcPts val="1200"/>
              </a:spcAft>
              <a:buNone/>
            </a:pPr>
            <a:r>
              <a:t/>
            </a:r>
            <a:endParaRPr sz="1400"/>
          </a:p>
        </p:txBody>
      </p:sp>
      <p:pic>
        <p:nvPicPr>
          <p:cNvPr id="208" name="Google Shape;208;p22"/>
          <p:cNvPicPr preferRelativeResize="0"/>
          <p:nvPr/>
        </p:nvPicPr>
        <p:blipFill>
          <a:blip r:embed="rId3">
            <a:alphaModFix/>
          </a:blip>
          <a:stretch>
            <a:fillRect/>
          </a:stretch>
        </p:blipFill>
        <p:spPr>
          <a:xfrm>
            <a:off x="217250" y="1540823"/>
            <a:ext cx="2113075" cy="1386724"/>
          </a:xfrm>
          <a:prstGeom prst="rect">
            <a:avLst/>
          </a:prstGeom>
          <a:noFill/>
          <a:ln>
            <a:noFill/>
          </a:ln>
        </p:spPr>
      </p:pic>
      <p:pic>
        <p:nvPicPr>
          <p:cNvPr id="209" name="Google Shape;209;p22"/>
          <p:cNvPicPr preferRelativeResize="0"/>
          <p:nvPr/>
        </p:nvPicPr>
        <p:blipFill>
          <a:blip r:embed="rId4">
            <a:alphaModFix/>
          </a:blip>
          <a:stretch>
            <a:fillRect/>
          </a:stretch>
        </p:blipFill>
        <p:spPr>
          <a:xfrm>
            <a:off x="645150" y="3030701"/>
            <a:ext cx="2331250" cy="15532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t>Influence of healthcare cost on areas of dense population</a:t>
            </a:r>
            <a:endParaRPr b="1" sz="3000"/>
          </a:p>
        </p:txBody>
      </p:sp>
      <p:pic>
        <p:nvPicPr>
          <p:cNvPr id="215" name="Google Shape;215;p23"/>
          <p:cNvPicPr preferRelativeResize="0"/>
          <p:nvPr/>
        </p:nvPicPr>
        <p:blipFill>
          <a:blip r:embed="rId3">
            <a:alphaModFix/>
          </a:blip>
          <a:stretch>
            <a:fillRect/>
          </a:stretch>
        </p:blipFill>
        <p:spPr>
          <a:xfrm>
            <a:off x="1319100" y="1492900"/>
            <a:ext cx="3410649" cy="1689100"/>
          </a:xfrm>
          <a:prstGeom prst="rect">
            <a:avLst/>
          </a:prstGeom>
          <a:noFill/>
          <a:ln>
            <a:noFill/>
          </a:ln>
        </p:spPr>
      </p:pic>
      <p:pic>
        <p:nvPicPr>
          <p:cNvPr id="216" name="Google Shape;216;p23"/>
          <p:cNvPicPr preferRelativeResize="0"/>
          <p:nvPr/>
        </p:nvPicPr>
        <p:blipFill>
          <a:blip r:embed="rId4">
            <a:alphaModFix/>
          </a:blip>
          <a:stretch>
            <a:fillRect/>
          </a:stretch>
        </p:blipFill>
        <p:spPr>
          <a:xfrm>
            <a:off x="1319100" y="3238925"/>
            <a:ext cx="3410649" cy="1689125"/>
          </a:xfrm>
          <a:prstGeom prst="rect">
            <a:avLst/>
          </a:prstGeom>
          <a:noFill/>
          <a:ln>
            <a:noFill/>
          </a:ln>
        </p:spPr>
      </p:pic>
      <p:pic>
        <p:nvPicPr>
          <p:cNvPr id="217" name="Google Shape;217;p23"/>
          <p:cNvPicPr preferRelativeResize="0"/>
          <p:nvPr/>
        </p:nvPicPr>
        <p:blipFill>
          <a:blip r:embed="rId5">
            <a:alphaModFix/>
          </a:blip>
          <a:stretch>
            <a:fillRect/>
          </a:stretch>
        </p:blipFill>
        <p:spPr>
          <a:xfrm>
            <a:off x="4925749" y="1492900"/>
            <a:ext cx="3410649" cy="1689100"/>
          </a:xfrm>
          <a:prstGeom prst="rect">
            <a:avLst/>
          </a:prstGeom>
          <a:noFill/>
          <a:ln>
            <a:noFill/>
          </a:ln>
        </p:spPr>
      </p:pic>
      <p:pic>
        <p:nvPicPr>
          <p:cNvPr id="218" name="Google Shape;218;p23"/>
          <p:cNvPicPr preferRelativeResize="0"/>
          <p:nvPr/>
        </p:nvPicPr>
        <p:blipFill>
          <a:blip r:embed="rId6">
            <a:alphaModFix/>
          </a:blip>
          <a:stretch>
            <a:fillRect/>
          </a:stretch>
        </p:blipFill>
        <p:spPr>
          <a:xfrm>
            <a:off x="4925749" y="3246175"/>
            <a:ext cx="3410649" cy="1674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t>Influence of healthcare cost on areas of sparse population</a:t>
            </a:r>
            <a:endParaRPr b="1" sz="3000"/>
          </a:p>
        </p:txBody>
      </p:sp>
      <p:pic>
        <p:nvPicPr>
          <p:cNvPr id="224" name="Google Shape;224;p24"/>
          <p:cNvPicPr preferRelativeResize="0"/>
          <p:nvPr/>
        </p:nvPicPr>
        <p:blipFill>
          <a:blip r:embed="rId3">
            <a:alphaModFix/>
          </a:blip>
          <a:stretch>
            <a:fillRect/>
          </a:stretch>
        </p:blipFill>
        <p:spPr>
          <a:xfrm>
            <a:off x="1053575" y="1511100"/>
            <a:ext cx="3236275" cy="1691975"/>
          </a:xfrm>
          <a:prstGeom prst="rect">
            <a:avLst/>
          </a:prstGeom>
          <a:noFill/>
          <a:ln>
            <a:noFill/>
          </a:ln>
        </p:spPr>
      </p:pic>
      <p:pic>
        <p:nvPicPr>
          <p:cNvPr id="225" name="Google Shape;225;p24"/>
          <p:cNvPicPr preferRelativeResize="0"/>
          <p:nvPr/>
        </p:nvPicPr>
        <p:blipFill>
          <a:blip r:embed="rId4">
            <a:alphaModFix/>
          </a:blip>
          <a:stretch>
            <a:fillRect/>
          </a:stretch>
        </p:blipFill>
        <p:spPr>
          <a:xfrm>
            <a:off x="1053575" y="3275150"/>
            <a:ext cx="3236275" cy="1742225"/>
          </a:xfrm>
          <a:prstGeom prst="rect">
            <a:avLst/>
          </a:prstGeom>
          <a:noFill/>
          <a:ln>
            <a:noFill/>
          </a:ln>
        </p:spPr>
      </p:pic>
      <p:pic>
        <p:nvPicPr>
          <p:cNvPr id="226" name="Google Shape;226;p24"/>
          <p:cNvPicPr preferRelativeResize="0"/>
          <p:nvPr/>
        </p:nvPicPr>
        <p:blipFill>
          <a:blip r:embed="rId5">
            <a:alphaModFix/>
          </a:blip>
          <a:stretch>
            <a:fillRect/>
          </a:stretch>
        </p:blipFill>
        <p:spPr>
          <a:xfrm>
            <a:off x="4659900" y="1511100"/>
            <a:ext cx="3261050" cy="1691975"/>
          </a:xfrm>
          <a:prstGeom prst="rect">
            <a:avLst/>
          </a:prstGeom>
          <a:noFill/>
          <a:ln>
            <a:noFill/>
          </a:ln>
        </p:spPr>
      </p:pic>
      <p:pic>
        <p:nvPicPr>
          <p:cNvPr id="227" name="Google Shape;227;p24"/>
          <p:cNvPicPr preferRelativeResize="0"/>
          <p:nvPr/>
        </p:nvPicPr>
        <p:blipFill>
          <a:blip r:embed="rId6">
            <a:alphaModFix/>
          </a:blip>
          <a:stretch>
            <a:fillRect/>
          </a:stretch>
        </p:blipFill>
        <p:spPr>
          <a:xfrm>
            <a:off x="4659900" y="3275150"/>
            <a:ext cx="3261050" cy="17422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What happened in Alaska in 2020? </a:t>
            </a:r>
            <a:endParaRPr b="1"/>
          </a:p>
        </p:txBody>
      </p:sp>
      <p:sp>
        <p:nvSpPr>
          <p:cNvPr id="233" name="Google Shape;233;p25"/>
          <p:cNvSpPr txBox="1"/>
          <p:nvPr>
            <p:ph idx="1" type="body"/>
          </p:nvPr>
        </p:nvSpPr>
        <p:spPr>
          <a:xfrm>
            <a:off x="941825" y="1236800"/>
            <a:ext cx="3559500" cy="32421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b="1" lang="en"/>
              <a:t>In 2020, </a:t>
            </a:r>
            <a:r>
              <a:rPr b="1" lang="en"/>
              <a:t>Alaska </a:t>
            </a:r>
            <a:r>
              <a:rPr lang="en"/>
              <a:t>experienced higher spending in Physician &amp; Clinical Services category than Hospital Care.</a:t>
            </a:r>
            <a:endParaRPr/>
          </a:p>
          <a:p>
            <a:pPr indent="0" lvl="0" marL="0" rtl="0" algn="l">
              <a:spcBef>
                <a:spcPts val="1200"/>
              </a:spcBef>
              <a:spcAft>
                <a:spcPts val="0"/>
              </a:spcAft>
              <a:buNone/>
            </a:pPr>
            <a:r>
              <a:rPr lang="en"/>
              <a:t>For </a:t>
            </a:r>
            <a:r>
              <a:rPr b="1" lang="en"/>
              <a:t>all other states examined</a:t>
            </a:r>
            <a:r>
              <a:rPr lang="en"/>
              <a:t>, Hospital Care had the second highest spending across the 40 year timespan. So, what happened in Alaska? </a:t>
            </a:r>
            <a:endParaRPr/>
          </a:p>
          <a:p>
            <a:pPr indent="0" lvl="0" marL="0" rtl="0" algn="l">
              <a:spcBef>
                <a:spcPts val="1200"/>
              </a:spcBef>
              <a:spcAft>
                <a:spcPts val="1200"/>
              </a:spcAft>
              <a:buNone/>
            </a:pPr>
            <a:r>
              <a:rPr lang="en"/>
              <a:t>Medicaid: Unlike most states where Medicare expenditures are higher, </a:t>
            </a:r>
            <a:r>
              <a:rPr b="1" lang="en"/>
              <a:t>Alaska has significantly higher Medicaid payments to doctors</a:t>
            </a:r>
            <a:r>
              <a:rPr lang="en"/>
              <a:t> compared to Medicare reimbursements. These payments were 56% higher than the national average in 2020. This higher reimbursement rate incentivizes more physician services compared to hospital care.</a:t>
            </a:r>
            <a:br>
              <a:rPr lang="en"/>
            </a:br>
            <a:endParaRPr/>
          </a:p>
        </p:txBody>
      </p:sp>
      <p:pic>
        <p:nvPicPr>
          <p:cNvPr id="234" name="Google Shape;234;p25"/>
          <p:cNvPicPr preferRelativeResize="0"/>
          <p:nvPr/>
        </p:nvPicPr>
        <p:blipFill>
          <a:blip r:embed="rId3">
            <a:alphaModFix/>
          </a:blip>
          <a:stretch>
            <a:fillRect/>
          </a:stretch>
        </p:blipFill>
        <p:spPr>
          <a:xfrm>
            <a:off x="4662055" y="1834400"/>
            <a:ext cx="4223044" cy="2191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6"/>
          <p:cNvSpPr txBox="1"/>
          <p:nvPr>
            <p:ph idx="1" type="body"/>
          </p:nvPr>
        </p:nvSpPr>
        <p:spPr>
          <a:xfrm>
            <a:off x="1297500" y="2358000"/>
            <a:ext cx="7038900" cy="2283900"/>
          </a:xfrm>
          <a:prstGeom prst="rect">
            <a:avLst/>
          </a:prstGeom>
        </p:spPr>
        <p:txBody>
          <a:bodyPr anchorCtr="0" anchor="t" bIns="91425" lIns="91425" spcFirstLastPara="1" rIns="91425" wrap="square" tIns="91425">
            <a:normAutofit/>
          </a:bodyPr>
          <a:lstStyle/>
          <a:p>
            <a:pPr indent="-330200" lvl="0" marL="457200" rtl="0" algn="l">
              <a:lnSpc>
                <a:spcPct val="150000"/>
              </a:lnSpc>
              <a:spcBef>
                <a:spcPts val="0"/>
              </a:spcBef>
              <a:spcAft>
                <a:spcPts val="0"/>
              </a:spcAft>
              <a:buSzPts val="1600"/>
              <a:buChar char="●"/>
            </a:pPr>
            <a:r>
              <a:rPr lang="en" sz="1600"/>
              <a:t>Bokeh</a:t>
            </a:r>
            <a:r>
              <a:rPr lang="en" sz="1600"/>
              <a:t> is an </a:t>
            </a:r>
            <a:r>
              <a:rPr lang="en" sz="1600"/>
              <a:t>interactive</a:t>
            </a:r>
            <a:r>
              <a:rPr lang="en" sz="1600"/>
              <a:t> </a:t>
            </a:r>
            <a:r>
              <a:rPr lang="en" sz="1600"/>
              <a:t>library</a:t>
            </a:r>
            <a:r>
              <a:rPr lang="en" sz="1600"/>
              <a:t> native to Python. </a:t>
            </a:r>
            <a:endParaRPr sz="1600"/>
          </a:p>
          <a:p>
            <a:pPr indent="-330200" lvl="0" marL="457200" rtl="0" algn="l">
              <a:lnSpc>
                <a:spcPct val="150000"/>
              </a:lnSpc>
              <a:spcBef>
                <a:spcPts val="0"/>
              </a:spcBef>
              <a:spcAft>
                <a:spcPts val="0"/>
              </a:spcAft>
              <a:buSzPts val="1600"/>
              <a:buChar char="●"/>
            </a:pPr>
            <a:r>
              <a:rPr lang="en" sz="1600"/>
              <a:t> Its strength lies in creating web-ready, interactive graphs that are simple to export as HTML documents, JSONs,  or interactive web apps.</a:t>
            </a:r>
            <a:endParaRPr sz="1600"/>
          </a:p>
          <a:p>
            <a:pPr indent="-330200" lvl="0" marL="457200" rtl="0" algn="l">
              <a:lnSpc>
                <a:spcPct val="150000"/>
              </a:lnSpc>
              <a:spcBef>
                <a:spcPts val="0"/>
              </a:spcBef>
              <a:spcAft>
                <a:spcPts val="0"/>
              </a:spcAft>
              <a:buSzPts val="1600"/>
              <a:buChar char="●"/>
            </a:pPr>
            <a:r>
              <a:rPr lang="en" sz="1600"/>
              <a:t>This allowed Group  3 to incorporate a Python library that was interactive and not shown in class. </a:t>
            </a:r>
            <a:endParaRPr sz="1600"/>
          </a:p>
        </p:txBody>
      </p:sp>
      <p:pic>
        <p:nvPicPr>
          <p:cNvPr id="240" name="Google Shape;240;p26"/>
          <p:cNvPicPr preferRelativeResize="0"/>
          <p:nvPr/>
        </p:nvPicPr>
        <p:blipFill>
          <a:blip r:embed="rId3">
            <a:alphaModFix/>
          </a:blip>
          <a:stretch>
            <a:fillRect/>
          </a:stretch>
        </p:blipFill>
        <p:spPr>
          <a:xfrm>
            <a:off x="1297499" y="228750"/>
            <a:ext cx="4323726" cy="1400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Summary Statistics Table </a:t>
            </a:r>
            <a:endParaRPr b="1"/>
          </a:p>
          <a:p>
            <a:pPr indent="0" lvl="0" marL="0" rtl="0" algn="l">
              <a:spcBef>
                <a:spcPts val="0"/>
              </a:spcBef>
              <a:spcAft>
                <a:spcPts val="0"/>
              </a:spcAft>
              <a:buNone/>
            </a:pPr>
            <a:r>
              <a:rPr b="1" lang="en" sz="1588"/>
              <a:t>California Spending Summary</a:t>
            </a:r>
            <a:endParaRPr b="1" sz="1588"/>
          </a:p>
        </p:txBody>
      </p:sp>
      <p:sp>
        <p:nvSpPr>
          <p:cNvPr id="246" name="Google Shape;246;p27"/>
          <p:cNvSpPr txBox="1"/>
          <p:nvPr/>
        </p:nvSpPr>
        <p:spPr>
          <a:xfrm>
            <a:off x="190500" y="3956750"/>
            <a:ext cx="1107000" cy="107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100" u="sng">
              <a:solidFill>
                <a:schemeClr val="lt1"/>
              </a:solidFill>
              <a:latin typeface="Lato"/>
              <a:ea typeface="Lato"/>
              <a:cs typeface="Lato"/>
              <a:sym typeface="Lato"/>
            </a:endParaRPr>
          </a:p>
          <a:p>
            <a:pPr indent="0" lvl="0" marL="0" rtl="0" algn="l">
              <a:spcBef>
                <a:spcPts val="0"/>
              </a:spcBef>
              <a:spcAft>
                <a:spcPts val="0"/>
              </a:spcAft>
              <a:buNone/>
            </a:pPr>
            <a:r>
              <a:t/>
            </a:r>
            <a:endParaRPr b="1" sz="1100" u="sng">
              <a:solidFill>
                <a:schemeClr val="lt1"/>
              </a:solidFill>
              <a:latin typeface="Lato"/>
              <a:ea typeface="Lato"/>
              <a:cs typeface="Lato"/>
              <a:sym typeface="Lato"/>
            </a:endParaRPr>
          </a:p>
          <a:p>
            <a:pPr indent="0" lvl="0" marL="0" rtl="0" algn="l">
              <a:spcBef>
                <a:spcPts val="0"/>
              </a:spcBef>
              <a:spcAft>
                <a:spcPts val="0"/>
              </a:spcAft>
              <a:buNone/>
            </a:pPr>
            <a:r>
              <a:t/>
            </a:r>
            <a:endParaRPr sz="900">
              <a:solidFill>
                <a:schemeClr val="lt1"/>
              </a:solidFill>
              <a:latin typeface="Lato"/>
              <a:ea typeface="Lato"/>
              <a:cs typeface="Lato"/>
              <a:sym typeface="Lato"/>
            </a:endParaRPr>
          </a:p>
        </p:txBody>
      </p:sp>
      <p:pic>
        <p:nvPicPr>
          <p:cNvPr id="247" name="Google Shape;247;p27"/>
          <p:cNvPicPr preferRelativeResize="0"/>
          <p:nvPr/>
        </p:nvPicPr>
        <p:blipFill>
          <a:blip r:embed="rId3">
            <a:alphaModFix/>
          </a:blip>
          <a:stretch>
            <a:fillRect/>
          </a:stretch>
        </p:blipFill>
        <p:spPr>
          <a:xfrm>
            <a:off x="2205447" y="3087363"/>
            <a:ext cx="6736353" cy="1923483"/>
          </a:xfrm>
          <a:prstGeom prst="rect">
            <a:avLst/>
          </a:prstGeom>
          <a:noFill/>
          <a:ln>
            <a:noFill/>
          </a:ln>
        </p:spPr>
      </p:pic>
      <p:sp>
        <p:nvSpPr>
          <p:cNvPr id="248" name="Google Shape;248;p27"/>
          <p:cNvSpPr txBox="1"/>
          <p:nvPr/>
        </p:nvSpPr>
        <p:spPr>
          <a:xfrm>
            <a:off x="1338588" y="1307850"/>
            <a:ext cx="6956700" cy="15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Lato"/>
                <a:ea typeface="Lato"/>
                <a:cs typeface="Lato"/>
                <a:sym typeface="Lato"/>
              </a:rPr>
              <a:t>Descriptive Statistics</a:t>
            </a:r>
            <a:endParaRPr sz="1300">
              <a:solidFill>
                <a:schemeClr val="lt1"/>
              </a:solidFill>
              <a:latin typeface="Lato"/>
              <a:ea typeface="Lato"/>
              <a:cs typeface="Lato"/>
              <a:sym typeface="Lato"/>
            </a:endParaRPr>
          </a:p>
          <a:p>
            <a:pPr indent="-292100" lvl="0" marL="457200" rtl="0" algn="l">
              <a:spcBef>
                <a:spcPts val="0"/>
              </a:spcBef>
              <a:spcAft>
                <a:spcPts val="0"/>
              </a:spcAft>
              <a:buClr>
                <a:schemeClr val="lt1"/>
              </a:buClr>
              <a:buSzPts val="1000"/>
              <a:buFont typeface="Lato"/>
              <a:buChar char="●"/>
            </a:pPr>
            <a:r>
              <a:rPr lang="en" sz="800">
                <a:solidFill>
                  <a:schemeClr val="lt1"/>
                </a:solidFill>
              </a:rPr>
              <a:t>count: Number of non-null values in each column.</a:t>
            </a:r>
            <a:endParaRPr sz="800">
              <a:solidFill>
                <a:schemeClr val="lt1"/>
              </a:solidFill>
            </a:endParaRPr>
          </a:p>
          <a:p>
            <a:pPr indent="-292100" lvl="0" marL="457200" rtl="0" algn="l">
              <a:spcBef>
                <a:spcPts val="0"/>
              </a:spcBef>
              <a:spcAft>
                <a:spcPts val="0"/>
              </a:spcAft>
              <a:buClr>
                <a:schemeClr val="lt1"/>
              </a:buClr>
              <a:buSzPts val="1000"/>
              <a:buFont typeface="Lato"/>
              <a:buChar char="●"/>
            </a:pPr>
            <a:r>
              <a:rPr lang="en" sz="800">
                <a:solidFill>
                  <a:schemeClr val="lt1"/>
                </a:solidFill>
              </a:rPr>
              <a:t>mean: Average value of each column.</a:t>
            </a:r>
            <a:endParaRPr sz="800">
              <a:solidFill>
                <a:schemeClr val="lt1"/>
              </a:solidFill>
            </a:endParaRPr>
          </a:p>
          <a:p>
            <a:pPr indent="-292100" lvl="0" marL="457200" rtl="0" algn="l">
              <a:spcBef>
                <a:spcPts val="0"/>
              </a:spcBef>
              <a:spcAft>
                <a:spcPts val="0"/>
              </a:spcAft>
              <a:buClr>
                <a:schemeClr val="lt1"/>
              </a:buClr>
              <a:buSzPts val="1000"/>
              <a:buFont typeface="Lato"/>
              <a:buChar char="●"/>
            </a:pPr>
            <a:r>
              <a:rPr lang="en" sz="800">
                <a:solidFill>
                  <a:schemeClr val="lt1"/>
                </a:solidFill>
              </a:rPr>
              <a:t>std: Standard deviation of each column, indicating how spread out the values are.</a:t>
            </a:r>
            <a:endParaRPr sz="800">
              <a:solidFill>
                <a:schemeClr val="lt1"/>
              </a:solidFill>
            </a:endParaRPr>
          </a:p>
          <a:p>
            <a:pPr indent="-292100" lvl="0" marL="457200" rtl="0" algn="l">
              <a:spcBef>
                <a:spcPts val="0"/>
              </a:spcBef>
              <a:spcAft>
                <a:spcPts val="0"/>
              </a:spcAft>
              <a:buClr>
                <a:schemeClr val="lt1"/>
              </a:buClr>
              <a:buSzPts val="1000"/>
              <a:buFont typeface="Lato"/>
              <a:buChar char="●"/>
            </a:pPr>
            <a:r>
              <a:rPr lang="en" sz="800">
                <a:solidFill>
                  <a:schemeClr val="lt1"/>
                </a:solidFill>
              </a:rPr>
              <a:t>min: Minimum value in each column.</a:t>
            </a:r>
            <a:endParaRPr sz="800">
              <a:solidFill>
                <a:schemeClr val="lt1"/>
              </a:solidFill>
            </a:endParaRPr>
          </a:p>
          <a:p>
            <a:pPr indent="-292100" lvl="0" marL="457200" rtl="0" algn="l">
              <a:spcBef>
                <a:spcPts val="0"/>
              </a:spcBef>
              <a:spcAft>
                <a:spcPts val="0"/>
              </a:spcAft>
              <a:buClr>
                <a:schemeClr val="lt1"/>
              </a:buClr>
              <a:buSzPts val="1000"/>
              <a:buFont typeface="Lato"/>
              <a:buChar char="●"/>
            </a:pPr>
            <a:r>
              <a:rPr lang="en" sz="800">
                <a:solidFill>
                  <a:schemeClr val="lt1"/>
                </a:solidFill>
              </a:rPr>
              <a:t>25%: First quartile (Q1), representing the value below which 25% of the data falls.</a:t>
            </a:r>
            <a:endParaRPr sz="800">
              <a:solidFill>
                <a:schemeClr val="lt1"/>
              </a:solidFill>
            </a:endParaRPr>
          </a:p>
          <a:p>
            <a:pPr indent="-292100" lvl="0" marL="457200" rtl="0" algn="l">
              <a:spcBef>
                <a:spcPts val="0"/>
              </a:spcBef>
              <a:spcAft>
                <a:spcPts val="0"/>
              </a:spcAft>
              <a:buClr>
                <a:schemeClr val="lt1"/>
              </a:buClr>
              <a:buSzPts val="1000"/>
              <a:buFont typeface="Lato"/>
              <a:buChar char="●"/>
            </a:pPr>
            <a:r>
              <a:rPr lang="en" sz="800">
                <a:solidFill>
                  <a:schemeClr val="lt1"/>
                </a:solidFill>
              </a:rPr>
              <a:t>50%: Median (Q2), the middle value in the dataset.</a:t>
            </a:r>
            <a:endParaRPr sz="800">
              <a:solidFill>
                <a:schemeClr val="lt1"/>
              </a:solidFill>
            </a:endParaRPr>
          </a:p>
          <a:p>
            <a:pPr indent="-292100" lvl="0" marL="457200" rtl="0" algn="l">
              <a:spcBef>
                <a:spcPts val="0"/>
              </a:spcBef>
              <a:spcAft>
                <a:spcPts val="0"/>
              </a:spcAft>
              <a:buClr>
                <a:schemeClr val="lt1"/>
              </a:buClr>
              <a:buSzPts val="1000"/>
              <a:buFont typeface="Lato"/>
              <a:buChar char="●"/>
            </a:pPr>
            <a:r>
              <a:rPr lang="en" sz="800">
                <a:solidFill>
                  <a:schemeClr val="lt1"/>
                </a:solidFill>
              </a:rPr>
              <a:t>75%: Third quartile (Q3), representing the value below which 75% of the data falls.</a:t>
            </a:r>
            <a:endParaRPr sz="800">
              <a:solidFill>
                <a:schemeClr val="lt1"/>
              </a:solidFill>
            </a:endParaRPr>
          </a:p>
          <a:p>
            <a:pPr indent="-292100" lvl="0" marL="457200" rtl="0" algn="l">
              <a:spcBef>
                <a:spcPts val="0"/>
              </a:spcBef>
              <a:spcAft>
                <a:spcPts val="0"/>
              </a:spcAft>
              <a:buClr>
                <a:schemeClr val="lt1"/>
              </a:buClr>
              <a:buSzPts val="1000"/>
              <a:buFont typeface="Lato"/>
              <a:buChar char="●"/>
            </a:pPr>
            <a:r>
              <a:rPr lang="en" sz="800">
                <a:solidFill>
                  <a:schemeClr val="lt1"/>
                </a:solidFill>
              </a:rPr>
              <a:t>max: Maximum value in each column. </a:t>
            </a:r>
            <a:endParaRPr sz="1000">
              <a:solidFill>
                <a:schemeClr val="lt1"/>
              </a:solidFill>
              <a:latin typeface="Lato"/>
              <a:ea typeface="Lato"/>
              <a:cs typeface="Lato"/>
              <a:sym typeface="Lato"/>
            </a:endParaRPr>
          </a:p>
        </p:txBody>
      </p:sp>
      <p:sp>
        <p:nvSpPr>
          <p:cNvPr id="249" name="Google Shape;249;p27"/>
          <p:cNvSpPr txBox="1"/>
          <p:nvPr/>
        </p:nvSpPr>
        <p:spPr>
          <a:xfrm>
            <a:off x="190500" y="3445038"/>
            <a:ext cx="1790100" cy="120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lt1"/>
                </a:solidFill>
                <a:latin typeface="Lato"/>
                <a:ea typeface="Lato"/>
                <a:cs typeface="Lato"/>
                <a:sym typeface="Lato"/>
              </a:rPr>
              <a:t>To create the table, the </a:t>
            </a:r>
            <a:r>
              <a:rPr lang="en" sz="1100">
                <a:solidFill>
                  <a:schemeClr val="lt1"/>
                </a:solidFill>
                <a:highlight>
                  <a:schemeClr val="accent5"/>
                </a:highlight>
                <a:latin typeface="Lato"/>
                <a:ea typeface="Lato"/>
                <a:cs typeface="Lato"/>
                <a:sym typeface="Lato"/>
              </a:rPr>
              <a:t>.describe()</a:t>
            </a:r>
            <a:r>
              <a:rPr lang="en" sz="1100">
                <a:solidFill>
                  <a:schemeClr val="lt1"/>
                </a:solidFill>
                <a:latin typeface="Lato"/>
                <a:ea typeface="Lato"/>
                <a:cs typeface="Lato"/>
                <a:sym typeface="Lato"/>
              </a:rPr>
              <a:t> and </a:t>
            </a:r>
            <a:r>
              <a:rPr lang="en" sz="1100">
                <a:solidFill>
                  <a:schemeClr val="lt1"/>
                </a:solidFill>
                <a:highlight>
                  <a:schemeClr val="accent5"/>
                </a:highlight>
                <a:latin typeface="Lato"/>
                <a:ea typeface="Lato"/>
                <a:cs typeface="Lato"/>
                <a:sym typeface="Lato"/>
              </a:rPr>
              <a:t>.reset_index()</a:t>
            </a:r>
            <a:r>
              <a:rPr lang="en" sz="1100">
                <a:solidFill>
                  <a:schemeClr val="lt1"/>
                </a:solidFill>
                <a:latin typeface="Lato"/>
                <a:ea typeface="Lato"/>
                <a:cs typeface="Lato"/>
                <a:sym typeface="Lato"/>
              </a:rPr>
              <a:t> functions were first applied to the Dataframe. </a:t>
            </a:r>
            <a:endParaRPr sz="1100">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150"/>
              <a:t>Summary Statistics Comparison Table</a:t>
            </a:r>
            <a:endParaRPr b="1" sz="2150"/>
          </a:p>
          <a:p>
            <a:pPr indent="0" lvl="0" marL="0" rtl="0" algn="l">
              <a:spcBef>
                <a:spcPts val="0"/>
              </a:spcBef>
              <a:spcAft>
                <a:spcPts val="0"/>
              </a:spcAft>
              <a:buNone/>
            </a:pPr>
            <a:r>
              <a:rPr b="1" lang="en" sz="1588"/>
              <a:t>Top 4 States by Population</a:t>
            </a:r>
            <a:endParaRPr b="1" sz="1588"/>
          </a:p>
        </p:txBody>
      </p:sp>
      <p:pic>
        <p:nvPicPr>
          <p:cNvPr id="255" name="Google Shape;255;p28"/>
          <p:cNvPicPr preferRelativeResize="0"/>
          <p:nvPr/>
        </p:nvPicPr>
        <p:blipFill>
          <a:blip r:embed="rId3">
            <a:alphaModFix/>
          </a:blip>
          <a:stretch>
            <a:fillRect/>
          </a:stretch>
        </p:blipFill>
        <p:spPr>
          <a:xfrm>
            <a:off x="916375" y="1822900"/>
            <a:ext cx="7420025" cy="2286000"/>
          </a:xfrm>
          <a:prstGeom prst="rect">
            <a:avLst/>
          </a:prstGeom>
          <a:noFill/>
          <a:ln>
            <a:noFill/>
          </a:ln>
        </p:spPr>
      </p:pic>
      <p:pic>
        <p:nvPicPr>
          <p:cNvPr id="256" name="Google Shape;256;p28"/>
          <p:cNvPicPr preferRelativeResize="0"/>
          <p:nvPr/>
        </p:nvPicPr>
        <p:blipFill rotWithShape="1">
          <a:blip r:embed="rId4">
            <a:alphaModFix/>
          </a:blip>
          <a:srcRect b="0" l="-290" r="10" t="0"/>
          <a:stretch/>
        </p:blipFill>
        <p:spPr>
          <a:xfrm>
            <a:off x="916375" y="1822900"/>
            <a:ext cx="7420023" cy="2286000"/>
          </a:xfrm>
          <a:prstGeom prst="rect">
            <a:avLst/>
          </a:prstGeom>
          <a:noFill/>
          <a:ln>
            <a:noFill/>
          </a:ln>
        </p:spPr>
      </p:pic>
      <p:pic>
        <p:nvPicPr>
          <p:cNvPr id="257" name="Google Shape;257;p28"/>
          <p:cNvPicPr preferRelativeResize="0"/>
          <p:nvPr/>
        </p:nvPicPr>
        <p:blipFill>
          <a:blip r:embed="rId5">
            <a:alphaModFix/>
          </a:blip>
          <a:stretch>
            <a:fillRect/>
          </a:stretch>
        </p:blipFill>
        <p:spPr>
          <a:xfrm>
            <a:off x="916375" y="1822900"/>
            <a:ext cx="7468898" cy="22860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9"/>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Summary Statistics Comparison Table</a:t>
            </a:r>
            <a:endParaRPr b="1"/>
          </a:p>
          <a:p>
            <a:pPr indent="0" lvl="0" marL="0" rtl="0" algn="l">
              <a:spcBef>
                <a:spcPts val="0"/>
              </a:spcBef>
              <a:spcAft>
                <a:spcPts val="0"/>
              </a:spcAft>
              <a:buNone/>
            </a:pPr>
            <a:r>
              <a:rPr b="1" lang="en" sz="1700"/>
              <a:t>Bottom 4 States by Population</a:t>
            </a:r>
            <a:endParaRPr sz="2511"/>
          </a:p>
        </p:txBody>
      </p:sp>
      <p:pic>
        <p:nvPicPr>
          <p:cNvPr id="263" name="Google Shape;263;p29"/>
          <p:cNvPicPr preferRelativeResize="0"/>
          <p:nvPr/>
        </p:nvPicPr>
        <p:blipFill>
          <a:blip r:embed="rId3">
            <a:alphaModFix/>
          </a:blip>
          <a:stretch>
            <a:fillRect/>
          </a:stretch>
        </p:blipFill>
        <p:spPr>
          <a:xfrm>
            <a:off x="906525" y="1822900"/>
            <a:ext cx="7429873" cy="2286000"/>
          </a:xfrm>
          <a:prstGeom prst="rect">
            <a:avLst/>
          </a:prstGeom>
          <a:noFill/>
          <a:ln>
            <a:noFill/>
          </a:ln>
        </p:spPr>
      </p:pic>
      <p:pic>
        <p:nvPicPr>
          <p:cNvPr id="264" name="Google Shape;264;p29"/>
          <p:cNvPicPr preferRelativeResize="0"/>
          <p:nvPr/>
        </p:nvPicPr>
        <p:blipFill>
          <a:blip r:embed="rId4">
            <a:alphaModFix/>
          </a:blip>
          <a:stretch>
            <a:fillRect/>
          </a:stretch>
        </p:blipFill>
        <p:spPr>
          <a:xfrm>
            <a:off x="906525" y="1822900"/>
            <a:ext cx="7429873" cy="2286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499300" y="469925"/>
            <a:ext cx="5874000" cy="391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b="1" lang="en" sz="3000"/>
              <a:t>Healthcare costs are influenced by five major contributors:</a:t>
            </a:r>
            <a:endParaRPr b="1" sz="3000"/>
          </a:p>
          <a:p>
            <a:pPr indent="0" lvl="0" marL="0" rtl="0" algn="l">
              <a:spcBef>
                <a:spcPts val="0"/>
              </a:spcBef>
              <a:spcAft>
                <a:spcPts val="0"/>
              </a:spcAft>
              <a:buSzPts val="990"/>
              <a:buNone/>
            </a:pPr>
            <a:r>
              <a:t/>
            </a:r>
            <a:endParaRPr sz="1920"/>
          </a:p>
          <a:p>
            <a:pPr indent="-355600" lvl="0" marL="914400" rtl="0" algn="l">
              <a:spcBef>
                <a:spcPts val="0"/>
              </a:spcBef>
              <a:spcAft>
                <a:spcPts val="0"/>
              </a:spcAft>
              <a:buClr>
                <a:srgbClr val="D9EAD3"/>
              </a:buClr>
              <a:buSzPts val="2000"/>
              <a:buChar char="●"/>
            </a:pPr>
            <a:r>
              <a:rPr b="1" lang="en" sz="2000">
                <a:solidFill>
                  <a:srgbClr val="D9EAD3"/>
                </a:solidFill>
              </a:rPr>
              <a:t>Population size</a:t>
            </a:r>
            <a:endParaRPr b="1" sz="2000">
              <a:solidFill>
                <a:srgbClr val="D9EAD3"/>
              </a:solidFill>
            </a:endParaRPr>
          </a:p>
          <a:p>
            <a:pPr indent="-355600" lvl="0" marL="914400" rtl="0" algn="l">
              <a:spcBef>
                <a:spcPts val="0"/>
              </a:spcBef>
              <a:spcAft>
                <a:spcPts val="0"/>
              </a:spcAft>
              <a:buClr>
                <a:srgbClr val="D9EAD3"/>
              </a:buClr>
              <a:buSzPts val="2000"/>
              <a:buChar char="●"/>
            </a:pPr>
            <a:r>
              <a:rPr b="1" lang="en" sz="2000">
                <a:solidFill>
                  <a:srgbClr val="D9EAD3"/>
                </a:solidFill>
              </a:rPr>
              <a:t>Aging in the population</a:t>
            </a:r>
            <a:endParaRPr b="1" sz="2000">
              <a:solidFill>
                <a:srgbClr val="D9EAD3"/>
              </a:solidFill>
            </a:endParaRPr>
          </a:p>
          <a:p>
            <a:pPr indent="-355600" lvl="0" marL="914400" rtl="0" algn="l">
              <a:spcBef>
                <a:spcPts val="0"/>
              </a:spcBef>
              <a:spcAft>
                <a:spcPts val="0"/>
              </a:spcAft>
              <a:buClr>
                <a:srgbClr val="D9EAD3"/>
              </a:buClr>
              <a:buSzPts val="2000"/>
              <a:buChar char="●"/>
            </a:pPr>
            <a:r>
              <a:rPr b="1" lang="en" sz="2000">
                <a:solidFill>
                  <a:srgbClr val="D9EAD3"/>
                </a:solidFill>
              </a:rPr>
              <a:t>Changes in disease incidence</a:t>
            </a:r>
            <a:endParaRPr b="1" sz="2000">
              <a:solidFill>
                <a:srgbClr val="D9EAD3"/>
              </a:solidFill>
            </a:endParaRPr>
          </a:p>
          <a:p>
            <a:pPr indent="-355600" lvl="0" marL="914400" rtl="0" algn="l">
              <a:spcBef>
                <a:spcPts val="0"/>
              </a:spcBef>
              <a:spcAft>
                <a:spcPts val="0"/>
              </a:spcAft>
              <a:buClr>
                <a:srgbClr val="D9EAD3"/>
              </a:buClr>
              <a:buSzPts val="2000"/>
              <a:buChar char="●"/>
            </a:pPr>
            <a:r>
              <a:rPr b="1" lang="en" sz="2000">
                <a:solidFill>
                  <a:srgbClr val="D9EAD3"/>
                </a:solidFill>
              </a:rPr>
              <a:t>Available services and their </a:t>
            </a:r>
            <a:r>
              <a:rPr b="1" lang="en" sz="2000">
                <a:solidFill>
                  <a:srgbClr val="D9EAD3"/>
                </a:solidFill>
              </a:rPr>
              <a:t>usage</a:t>
            </a:r>
            <a:endParaRPr b="1" sz="2000">
              <a:solidFill>
                <a:srgbClr val="D9EAD3"/>
              </a:solidFill>
            </a:endParaRPr>
          </a:p>
          <a:p>
            <a:pPr indent="-355600" lvl="0" marL="914400" rtl="0" algn="l">
              <a:spcBef>
                <a:spcPts val="0"/>
              </a:spcBef>
              <a:spcAft>
                <a:spcPts val="0"/>
              </a:spcAft>
              <a:buClr>
                <a:srgbClr val="D9EAD3"/>
              </a:buClr>
              <a:buSzPts val="2000"/>
              <a:buChar char="●"/>
            </a:pPr>
            <a:r>
              <a:rPr b="1" lang="en" sz="2000">
                <a:solidFill>
                  <a:srgbClr val="D9EAD3"/>
                </a:solidFill>
              </a:rPr>
              <a:t>Service price</a:t>
            </a:r>
            <a:endParaRPr b="1" sz="2000">
              <a:solidFill>
                <a:srgbClr val="D9EAD3"/>
              </a:solidFill>
            </a:endParaRPr>
          </a:p>
        </p:txBody>
      </p:sp>
      <p:sp>
        <p:nvSpPr>
          <p:cNvPr id="142" name="Google Shape;142;p14"/>
          <p:cNvSpPr txBox="1"/>
          <p:nvPr/>
        </p:nvSpPr>
        <p:spPr>
          <a:xfrm>
            <a:off x="1003500" y="4322350"/>
            <a:ext cx="7137000" cy="50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lt1"/>
                </a:solidFill>
                <a:highlight>
                  <a:schemeClr val="dk1"/>
                </a:highlight>
                <a:latin typeface="Roboto"/>
                <a:ea typeface="Roboto"/>
                <a:cs typeface="Roboto"/>
                <a:sym typeface="Roboto"/>
              </a:rPr>
              <a:t>Dieleman JL, Squires E, Bui AL, Campbell M, Chapin A, Hamavid H, Horst C, Li Z, Matyasz T, Reynolds A, Sadat N, Schneider MT, Murray CJL. Factors Associated With Increases in US Health Care Spending, 1996-2013. JAMA. 2017 Nov 7;318(17):1668-1678. doi: 10.1001/jama.2017.15927. PMID: 29114831; PMCID: PMC5818797.</a:t>
            </a:r>
            <a:endParaRPr sz="800">
              <a:solidFill>
                <a:schemeClr val="lt1"/>
              </a:solidFill>
              <a:highlight>
                <a:schemeClr val="dk1"/>
              </a:highlight>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116075" y="393750"/>
            <a:ext cx="79398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t>What are the National Health Expenditures?</a:t>
            </a:r>
            <a:endParaRPr b="1" sz="3000"/>
          </a:p>
        </p:txBody>
      </p:sp>
      <p:sp>
        <p:nvSpPr>
          <p:cNvPr id="148" name="Google Shape;148;p15"/>
          <p:cNvSpPr txBox="1"/>
          <p:nvPr>
            <p:ph idx="1" type="body"/>
          </p:nvPr>
        </p:nvSpPr>
        <p:spPr>
          <a:xfrm>
            <a:off x="1204275" y="1577525"/>
            <a:ext cx="7851600" cy="2793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000">
                <a:solidFill>
                  <a:srgbClr val="D9EAD3"/>
                </a:solidFill>
              </a:rPr>
              <a:t>Personal health care  (PHC)</a:t>
            </a:r>
            <a:endParaRPr b="1" sz="2000">
              <a:solidFill>
                <a:srgbClr val="D9EAD3"/>
              </a:solidFill>
            </a:endParaRPr>
          </a:p>
          <a:p>
            <a:pPr indent="0" lvl="0" marL="0" rtl="0" algn="l">
              <a:lnSpc>
                <a:spcPct val="100000"/>
              </a:lnSpc>
              <a:spcBef>
                <a:spcPts val="1200"/>
              </a:spcBef>
              <a:spcAft>
                <a:spcPts val="0"/>
              </a:spcAft>
              <a:buNone/>
            </a:pPr>
            <a:r>
              <a:rPr b="1" lang="en" sz="2000">
                <a:solidFill>
                  <a:srgbClr val="D9EAD3"/>
                </a:solidFill>
              </a:rPr>
              <a:t>Health consumption expenditures  (HCE)</a:t>
            </a:r>
            <a:endParaRPr b="1" sz="2000">
              <a:solidFill>
                <a:srgbClr val="D9EAD3"/>
              </a:solidFill>
            </a:endParaRPr>
          </a:p>
          <a:p>
            <a:pPr indent="0" lvl="0" marL="0" rtl="0" algn="l">
              <a:lnSpc>
                <a:spcPct val="100000"/>
              </a:lnSpc>
              <a:spcBef>
                <a:spcPts val="1200"/>
              </a:spcBef>
              <a:spcAft>
                <a:spcPts val="0"/>
              </a:spcAft>
              <a:buNone/>
            </a:pPr>
            <a:r>
              <a:rPr b="1" lang="en" sz="2000">
                <a:solidFill>
                  <a:srgbClr val="D9EAD3"/>
                </a:solidFill>
              </a:rPr>
              <a:t>N</a:t>
            </a:r>
            <a:r>
              <a:rPr b="1" lang="en" sz="2000">
                <a:solidFill>
                  <a:srgbClr val="D9EAD3"/>
                </a:solidFill>
              </a:rPr>
              <a:t>ational Health expenditures  (NHE)</a:t>
            </a:r>
            <a:endParaRPr b="1" sz="2000">
              <a:solidFill>
                <a:srgbClr val="D9EAD3"/>
              </a:solidFill>
            </a:endParaRPr>
          </a:p>
          <a:p>
            <a:pPr indent="0" lvl="0" marL="0" rtl="0" algn="l">
              <a:lnSpc>
                <a:spcPct val="100000"/>
              </a:lnSpc>
              <a:spcBef>
                <a:spcPts val="1200"/>
              </a:spcBef>
              <a:spcAft>
                <a:spcPts val="0"/>
              </a:spcAft>
              <a:buNone/>
            </a:pPr>
            <a:r>
              <a:rPr b="1" lang="en" sz="2000">
                <a:solidFill>
                  <a:srgbClr val="D9EAD3"/>
                </a:solidFill>
              </a:rPr>
              <a:t>Government public health activities  </a:t>
            </a:r>
            <a:endParaRPr b="1" sz="2000">
              <a:solidFill>
                <a:srgbClr val="D9EAD3"/>
              </a:solidFill>
            </a:endParaRPr>
          </a:p>
          <a:p>
            <a:pPr indent="0" lvl="0" marL="0" rtl="0" algn="l">
              <a:lnSpc>
                <a:spcPct val="100000"/>
              </a:lnSpc>
              <a:spcBef>
                <a:spcPts val="1200"/>
              </a:spcBef>
              <a:spcAft>
                <a:spcPts val="0"/>
              </a:spcAft>
              <a:buNone/>
            </a:pPr>
            <a:r>
              <a:rPr b="1" lang="en" sz="2000">
                <a:solidFill>
                  <a:srgbClr val="D9EAD3"/>
                </a:solidFill>
              </a:rPr>
              <a:t>Government administration and the net cost of health insurance</a:t>
            </a:r>
            <a:endParaRPr b="1" sz="2000">
              <a:solidFill>
                <a:srgbClr val="D9EAD3"/>
              </a:solidFill>
            </a:endParaRPr>
          </a:p>
          <a:p>
            <a:pPr indent="0" lvl="0" marL="0" rtl="0" algn="l">
              <a:lnSpc>
                <a:spcPct val="100000"/>
              </a:lnSpc>
              <a:spcBef>
                <a:spcPts val="1200"/>
              </a:spcBef>
              <a:spcAft>
                <a:spcPts val="1200"/>
              </a:spcAft>
              <a:buNone/>
            </a:pPr>
            <a:r>
              <a:rPr b="1" lang="en" sz="2000">
                <a:solidFill>
                  <a:srgbClr val="D9EAD3"/>
                </a:solidFill>
              </a:rPr>
              <a:t>Investment</a:t>
            </a:r>
            <a:endParaRPr b="1" sz="2000">
              <a:solidFill>
                <a:srgbClr val="D9EAD3"/>
              </a:solidFill>
            </a:endParaRPr>
          </a:p>
        </p:txBody>
      </p:sp>
      <p:sp>
        <p:nvSpPr>
          <p:cNvPr id="149" name="Google Shape;149;p15"/>
          <p:cNvSpPr txBox="1"/>
          <p:nvPr/>
        </p:nvSpPr>
        <p:spPr>
          <a:xfrm>
            <a:off x="704900" y="4640525"/>
            <a:ext cx="6755100" cy="1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Lato"/>
                <a:ea typeface="Lato"/>
                <a:cs typeface="Lato"/>
                <a:sym typeface="Lato"/>
              </a:rPr>
              <a:t>“Centers for Medicare and Medicaid Services”.cms.gov, 06 Sept 2023</a:t>
            </a:r>
            <a:endParaRPr sz="15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500"/>
              <a:t>Data Source</a:t>
            </a:r>
            <a:endParaRPr b="1" sz="3500"/>
          </a:p>
        </p:txBody>
      </p:sp>
      <p:sp>
        <p:nvSpPr>
          <p:cNvPr id="155" name="Google Shape;155;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2500"/>
              <a:t>Centers for Medicare and Medicaid </a:t>
            </a:r>
            <a:endParaRPr b="1" sz="2500"/>
          </a:p>
          <a:p>
            <a:pPr indent="0" lvl="0" marL="0" rtl="0" algn="l">
              <a:spcBef>
                <a:spcPts val="1200"/>
              </a:spcBef>
              <a:spcAft>
                <a:spcPts val="0"/>
              </a:spcAft>
              <a:buNone/>
            </a:pPr>
            <a:r>
              <a:rPr b="1" lang="en" sz="2500"/>
              <a:t>Health Expenditures by state of residence (1980-2020)</a:t>
            </a:r>
            <a:endParaRPr b="1" sz="2500"/>
          </a:p>
          <a:p>
            <a:pPr indent="0" lvl="0" marL="0" rtl="0" algn="l">
              <a:spcBef>
                <a:spcPts val="1200"/>
              </a:spcBef>
              <a:spcAft>
                <a:spcPts val="0"/>
              </a:spcAft>
              <a:buNone/>
            </a:pPr>
            <a:r>
              <a:t/>
            </a:r>
            <a:endParaRPr b="1" sz="2500"/>
          </a:p>
          <a:p>
            <a:pPr indent="0" lvl="0" marL="0" rtl="0" algn="l">
              <a:spcBef>
                <a:spcPts val="1200"/>
              </a:spcBef>
              <a:spcAft>
                <a:spcPts val="0"/>
              </a:spcAft>
              <a:buNone/>
            </a:pPr>
            <a:r>
              <a:rPr b="1" lang="en" sz="2500" u="sng">
                <a:solidFill>
                  <a:schemeClr val="hlink"/>
                </a:solidFill>
                <a:hlinkClick r:id="rId3"/>
              </a:rPr>
              <a:t>Centers for Medicare and Medicaid</a:t>
            </a:r>
            <a:endParaRPr b="1" sz="2500"/>
          </a:p>
          <a:p>
            <a:pPr indent="0" lvl="0" marL="0" rtl="0" algn="l">
              <a:spcBef>
                <a:spcPts val="1200"/>
              </a:spcBef>
              <a:spcAft>
                <a:spcPts val="1200"/>
              </a:spcAft>
              <a:buNone/>
            </a:pPr>
            <a:r>
              <a:t/>
            </a:r>
            <a:endParaRPr/>
          </a:p>
        </p:txBody>
      </p:sp>
      <p:sp>
        <p:nvSpPr>
          <p:cNvPr id="156" name="Google Shape;156;p16"/>
          <p:cNvSpPr txBox="1"/>
          <p:nvPr/>
        </p:nvSpPr>
        <p:spPr>
          <a:xfrm>
            <a:off x="705000" y="4630725"/>
            <a:ext cx="7631400" cy="303600"/>
          </a:xfrm>
          <a:prstGeom prst="rect">
            <a:avLst/>
          </a:prstGeom>
          <a:solidFill>
            <a:srgbClr val="21212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Lato"/>
                <a:ea typeface="Lato"/>
                <a:cs typeface="Lato"/>
                <a:sym typeface="Lato"/>
              </a:rPr>
              <a:t>“Centers for Medicare and Medicaid Services”.cms.gov, 06 Sept 2023</a:t>
            </a:r>
            <a:endParaRPr sz="950">
              <a:solidFill>
                <a:schemeClr val="lt1"/>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t>Topics Queried</a:t>
            </a:r>
            <a:endParaRPr b="1" sz="3000"/>
          </a:p>
        </p:txBody>
      </p:sp>
      <p:grpSp>
        <p:nvGrpSpPr>
          <p:cNvPr id="162" name="Google Shape;162;p17"/>
          <p:cNvGrpSpPr/>
          <p:nvPr/>
        </p:nvGrpSpPr>
        <p:grpSpPr>
          <a:xfrm>
            <a:off x="2819419" y="1567686"/>
            <a:ext cx="2486949" cy="2651839"/>
            <a:chOff x="3071457" y="2013875"/>
            <a:chExt cx="1944600" cy="1569600"/>
          </a:xfrm>
        </p:grpSpPr>
        <p:sp>
          <p:nvSpPr>
            <p:cNvPr id="163" name="Google Shape;163;p17"/>
            <p:cNvSpPr/>
            <p:nvPr/>
          </p:nvSpPr>
          <p:spPr>
            <a:xfrm flipH="1" rot="10800000">
              <a:off x="3071457" y="2013875"/>
              <a:ext cx="1944600" cy="1569600"/>
            </a:xfrm>
            <a:prstGeom prst="round2DiagRect">
              <a:avLst>
                <a:gd fmla="val 0" name="adj1"/>
                <a:gd fmla="val 17764" name="adj2"/>
              </a:avLst>
            </a:prstGeom>
            <a:solidFill>
              <a:srgbClr val="0D5C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7"/>
            <p:cNvSpPr txBox="1"/>
            <p:nvPr/>
          </p:nvSpPr>
          <p:spPr>
            <a:xfrm>
              <a:off x="3372901" y="2323083"/>
              <a:ext cx="1451700" cy="112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200">
                  <a:solidFill>
                    <a:srgbClr val="D9EAD3"/>
                  </a:solidFill>
                  <a:latin typeface="Roboto"/>
                  <a:ea typeface="Roboto"/>
                  <a:cs typeface="Roboto"/>
                  <a:sym typeface="Roboto"/>
                </a:rPr>
                <a:t>States with the lowest expenditures</a:t>
              </a:r>
              <a:endParaRPr sz="2200">
                <a:solidFill>
                  <a:srgbClr val="D9EAD3"/>
                </a:solidFill>
                <a:latin typeface="Roboto"/>
                <a:ea typeface="Roboto"/>
                <a:cs typeface="Roboto"/>
                <a:sym typeface="Roboto"/>
              </a:endParaRPr>
            </a:p>
          </p:txBody>
        </p:sp>
      </p:grpSp>
      <p:grpSp>
        <p:nvGrpSpPr>
          <p:cNvPr id="165" name="Google Shape;165;p17"/>
          <p:cNvGrpSpPr/>
          <p:nvPr/>
        </p:nvGrpSpPr>
        <p:grpSpPr>
          <a:xfrm>
            <a:off x="534331" y="1567601"/>
            <a:ext cx="2285099" cy="2651839"/>
            <a:chOff x="1126863" y="2013875"/>
            <a:chExt cx="1944600" cy="1569600"/>
          </a:xfrm>
        </p:grpSpPr>
        <p:sp>
          <p:nvSpPr>
            <p:cNvPr id="166" name="Google Shape;166;p17"/>
            <p:cNvSpPr/>
            <p:nvPr/>
          </p:nvSpPr>
          <p:spPr>
            <a:xfrm>
              <a:off x="1126863" y="2013875"/>
              <a:ext cx="1944600" cy="1569600"/>
            </a:xfrm>
            <a:prstGeom prst="round2DiagRect">
              <a:avLst>
                <a:gd fmla="val 0" name="adj1"/>
                <a:gd fmla="val 17764" name="adj2"/>
              </a:avLst>
            </a:prstGeom>
            <a:solidFill>
              <a:srgbClr val="307A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7"/>
            <p:cNvSpPr txBox="1"/>
            <p:nvPr/>
          </p:nvSpPr>
          <p:spPr>
            <a:xfrm>
              <a:off x="1293513" y="2291830"/>
              <a:ext cx="1611300" cy="11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D9EAD3"/>
                  </a:solidFill>
                  <a:latin typeface="Roboto"/>
                  <a:ea typeface="Roboto"/>
                  <a:cs typeface="Roboto"/>
                  <a:sym typeface="Roboto"/>
                </a:rPr>
                <a:t>States with the highest expenditures</a:t>
              </a:r>
              <a:r>
                <a:rPr b="1" lang="en" sz="2300">
                  <a:solidFill>
                    <a:srgbClr val="FFFFFF"/>
                  </a:solidFill>
                  <a:latin typeface="Roboto"/>
                  <a:ea typeface="Roboto"/>
                  <a:cs typeface="Roboto"/>
                  <a:sym typeface="Roboto"/>
                </a:rPr>
                <a:t> </a:t>
              </a:r>
              <a:endParaRPr sz="2300">
                <a:solidFill>
                  <a:srgbClr val="FFFFFF"/>
                </a:solidFill>
                <a:latin typeface="Roboto"/>
                <a:ea typeface="Roboto"/>
                <a:cs typeface="Roboto"/>
                <a:sym typeface="Roboto"/>
              </a:endParaRPr>
            </a:p>
          </p:txBody>
        </p:sp>
      </p:grpSp>
      <p:sp>
        <p:nvSpPr>
          <p:cNvPr id="168" name="Google Shape;168;p17"/>
          <p:cNvSpPr/>
          <p:nvPr/>
        </p:nvSpPr>
        <p:spPr>
          <a:xfrm>
            <a:off x="5306366" y="1567674"/>
            <a:ext cx="3462484" cy="2651839"/>
          </a:xfrm>
          <a:prstGeom prst="round2DiagRect">
            <a:avLst>
              <a:gd fmla="val 0" name="adj1"/>
              <a:gd fmla="val 17764" name="adj2"/>
            </a:avLst>
          </a:prstGeom>
          <a:solidFill>
            <a:srgbClr val="0942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D9EAD3"/>
                </a:solidFill>
                <a:latin typeface="Roboto"/>
                <a:ea typeface="Roboto"/>
                <a:cs typeface="Roboto"/>
                <a:sym typeface="Roboto"/>
              </a:rPr>
              <a:t>Trends</a:t>
            </a:r>
            <a:endParaRPr b="1" sz="2500">
              <a:solidFill>
                <a:srgbClr val="D9EAD3"/>
              </a:solidFill>
              <a:latin typeface="Roboto"/>
              <a:ea typeface="Roboto"/>
              <a:cs typeface="Roboto"/>
              <a:sym typeface="Roboto"/>
            </a:endParaRPr>
          </a:p>
          <a:p>
            <a:pPr indent="-336550" lvl="0" marL="457200" rtl="0" algn="l">
              <a:spcBef>
                <a:spcPts val="0"/>
              </a:spcBef>
              <a:spcAft>
                <a:spcPts val="0"/>
              </a:spcAft>
              <a:buClr>
                <a:srgbClr val="D9EAD3"/>
              </a:buClr>
              <a:buSzPts val="1700"/>
              <a:buFont typeface="Roboto"/>
              <a:buChar char="●"/>
            </a:pPr>
            <a:r>
              <a:rPr b="1" lang="en" sz="1700">
                <a:solidFill>
                  <a:srgbClr val="D9EAD3"/>
                </a:solidFill>
                <a:latin typeface="Roboto"/>
                <a:ea typeface="Roboto"/>
                <a:cs typeface="Roboto"/>
                <a:sym typeface="Roboto"/>
              </a:rPr>
              <a:t>Regional </a:t>
            </a:r>
            <a:endParaRPr b="1" sz="1700">
              <a:solidFill>
                <a:srgbClr val="D9EAD3"/>
              </a:solidFill>
              <a:latin typeface="Roboto"/>
              <a:ea typeface="Roboto"/>
              <a:cs typeface="Roboto"/>
              <a:sym typeface="Roboto"/>
            </a:endParaRPr>
          </a:p>
          <a:p>
            <a:pPr indent="-336550" lvl="0" marL="457200" rtl="0" algn="l">
              <a:spcBef>
                <a:spcPts val="0"/>
              </a:spcBef>
              <a:spcAft>
                <a:spcPts val="0"/>
              </a:spcAft>
              <a:buClr>
                <a:srgbClr val="D9EAD3"/>
              </a:buClr>
              <a:buSzPts val="1700"/>
              <a:buFont typeface="Roboto"/>
              <a:buChar char="●"/>
            </a:pPr>
            <a:r>
              <a:rPr b="1" lang="en" sz="1700">
                <a:solidFill>
                  <a:srgbClr val="D9EAD3"/>
                </a:solidFill>
                <a:latin typeface="Roboto"/>
                <a:ea typeface="Roboto"/>
                <a:cs typeface="Roboto"/>
                <a:sym typeface="Roboto"/>
              </a:rPr>
              <a:t>Expenditure change over time</a:t>
            </a:r>
            <a:endParaRPr b="1" sz="1700">
              <a:solidFill>
                <a:srgbClr val="D9EAD3"/>
              </a:solidFill>
              <a:latin typeface="Roboto"/>
              <a:ea typeface="Roboto"/>
              <a:cs typeface="Roboto"/>
              <a:sym typeface="Roboto"/>
            </a:endParaRPr>
          </a:p>
          <a:p>
            <a:pPr indent="-336550" lvl="0" marL="457200" rtl="0" algn="l">
              <a:spcBef>
                <a:spcPts val="0"/>
              </a:spcBef>
              <a:spcAft>
                <a:spcPts val="0"/>
              </a:spcAft>
              <a:buClr>
                <a:srgbClr val="D9EAD3"/>
              </a:buClr>
              <a:buSzPts val="1700"/>
              <a:buFont typeface="Roboto"/>
              <a:buChar char="●"/>
            </a:pPr>
            <a:r>
              <a:rPr b="1" lang="en" sz="1700">
                <a:solidFill>
                  <a:srgbClr val="D9EAD3"/>
                </a:solidFill>
                <a:latin typeface="Roboto"/>
                <a:ea typeface="Roboto"/>
                <a:cs typeface="Roboto"/>
                <a:sym typeface="Roboto"/>
              </a:rPr>
              <a:t>Different types of expenditures</a:t>
            </a:r>
            <a:endParaRPr b="1" sz="1700">
              <a:solidFill>
                <a:srgbClr val="D9EAD3"/>
              </a:solidFill>
              <a:latin typeface="Roboto"/>
              <a:ea typeface="Roboto"/>
              <a:cs typeface="Roboto"/>
              <a:sym typeface="Roboto"/>
            </a:endParaRPr>
          </a:p>
        </p:txBody>
      </p:sp>
      <p:grpSp>
        <p:nvGrpSpPr>
          <p:cNvPr id="169" name="Google Shape;169;p17"/>
          <p:cNvGrpSpPr/>
          <p:nvPr/>
        </p:nvGrpSpPr>
        <p:grpSpPr>
          <a:xfrm>
            <a:off x="5061514" y="2701325"/>
            <a:ext cx="401501" cy="431582"/>
            <a:chOff x="4858109" y="2631368"/>
            <a:chExt cx="316442" cy="315000"/>
          </a:xfrm>
        </p:grpSpPr>
        <p:sp>
          <p:nvSpPr>
            <p:cNvPr id="170" name="Google Shape;170;p17"/>
            <p:cNvSpPr/>
            <p:nvPr/>
          </p:nvSpPr>
          <p:spPr>
            <a:xfrm>
              <a:off x="4859551" y="2631368"/>
              <a:ext cx="315000" cy="3150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7"/>
            <p:cNvSpPr/>
            <p:nvPr/>
          </p:nvSpPr>
          <p:spPr>
            <a:xfrm>
              <a:off x="4858109" y="2739300"/>
              <a:ext cx="239100" cy="99000"/>
            </a:xfrm>
            <a:prstGeom prst="rightArrow">
              <a:avLst>
                <a:gd fmla="val 32020" name="adj1"/>
                <a:gd fmla="val 66970" name="adj2"/>
              </a:avLst>
            </a:prstGeom>
            <a:solidFill>
              <a:srgbClr val="0D5C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br>
                <a:rPr lang="en"/>
              </a:br>
              <a:endParaRPr/>
            </a:p>
          </p:txBody>
        </p:sp>
      </p:grpSp>
      <p:grpSp>
        <p:nvGrpSpPr>
          <p:cNvPr id="172" name="Google Shape;172;p17"/>
          <p:cNvGrpSpPr/>
          <p:nvPr/>
        </p:nvGrpSpPr>
        <p:grpSpPr>
          <a:xfrm>
            <a:off x="2630837" y="2677727"/>
            <a:ext cx="401486" cy="431592"/>
            <a:chOff x="3157188" y="909150"/>
            <a:chExt cx="470400" cy="470400"/>
          </a:xfrm>
        </p:grpSpPr>
        <p:sp>
          <p:nvSpPr>
            <p:cNvPr id="173" name="Google Shape;173;p17"/>
            <p:cNvSpPr/>
            <p:nvPr/>
          </p:nvSpPr>
          <p:spPr>
            <a:xfrm>
              <a:off x="3157188" y="909150"/>
              <a:ext cx="470400" cy="4704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7"/>
            <p:cNvSpPr/>
            <p:nvPr/>
          </p:nvSpPr>
          <p:spPr>
            <a:xfrm>
              <a:off x="3243138" y="995100"/>
              <a:ext cx="298500" cy="298500"/>
            </a:xfrm>
            <a:prstGeom prst="mathPlus">
              <a:avLst>
                <a:gd fmla="val 9900" name="adj1"/>
              </a:avLst>
            </a:prstGeom>
            <a:solidFill>
              <a:srgbClr val="307A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Top 10 States by Spending Category</a:t>
            </a:r>
            <a:endParaRPr b="1"/>
          </a:p>
        </p:txBody>
      </p:sp>
      <p:sp>
        <p:nvSpPr>
          <p:cNvPr id="180" name="Google Shape;180;p18"/>
          <p:cNvSpPr txBox="1"/>
          <p:nvPr>
            <p:ph idx="1" type="body"/>
          </p:nvPr>
        </p:nvSpPr>
        <p:spPr>
          <a:xfrm>
            <a:off x="5671225" y="1020325"/>
            <a:ext cx="2665200" cy="3458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Chart is </a:t>
            </a:r>
            <a:r>
              <a:rPr lang="en"/>
              <a:t>available</a:t>
            </a:r>
            <a:r>
              <a:rPr lang="en"/>
              <a:t> for all 11 spending categories.</a:t>
            </a:r>
            <a:endParaRPr/>
          </a:p>
          <a:p>
            <a:pPr indent="0" lvl="0" marL="0" rtl="0" algn="l">
              <a:spcBef>
                <a:spcPts val="1200"/>
              </a:spcBef>
              <a:spcAft>
                <a:spcPts val="0"/>
              </a:spcAft>
              <a:buNone/>
            </a:pPr>
            <a:r>
              <a:rPr lang="en"/>
              <a:t>There is an overall positive trend in spending with a greater acceleration in spending growth of the last 10 years.</a:t>
            </a:r>
            <a:endParaRPr/>
          </a:p>
          <a:p>
            <a:pPr indent="0" lvl="0" marL="0" rtl="0" algn="l">
              <a:spcBef>
                <a:spcPts val="1200"/>
              </a:spcBef>
              <a:spcAft>
                <a:spcPts val="0"/>
              </a:spcAft>
              <a:buNone/>
            </a:pPr>
            <a:r>
              <a:rPr lang="en"/>
              <a:t>CA, NY, TX, FL, and PA are largest states by population and top 10 spending categories for each item.</a:t>
            </a:r>
            <a:endParaRPr/>
          </a:p>
          <a:p>
            <a:pPr indent="0" lvl="0" marL="0" rtl="0" algn="l">
              <a:spcBef>
                <a:spcPts val="1200"/>
              </a:spcBef>
              <a:spcAft>
                <a:spcPts val="1200"/>
              </a:spcAft>
              <a:buNone/>
            </a:pPr>
            <a:r>
              <a:rPr lang="en"/>
              <a:t>The top 5-7 states  stay consistent over the spending categories.</a:t>
            </a:r>
            <a:endParaRPr/>
          </a:p>
        </p:txBody>
      </p:sp>
      <p:pic>
        <p:nvPicPr>
          <p:cNvPr id="181" name="Google Shape;181;p18"/>
          <p:cNvPicPr preferRelativeResize="0"/>
          <p:nvPr/>
        </p:nvPicPr>
        <p:blipFill>
          <a:blip r:embed="rId3">
            <a:alphaModFix/>
          </a:blip>
          <a:stretch>
            <a:fillRect/>
          </a:stretch>
        </p:blipFill>
        <p:spPr>
          <a:xfrm>
            <a:off x="152400" y="1460250"/>
            <a:ext cx="5366426" cy="300012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Top 10 States by Spending Category</a:t>
            </a:r>
            <a:endParaRPr/>
          </a:p>
        </p:txBody>
      </p:sp>
      <p:graphicFrame>
        <p:nvGraphicFramePr>
          <p:cNvPr id="187" name="Google Shape;187;p19"/>
          <p:cNvGraphicFramePr/>
          <p:nvPr/>
        </p:nvGraphicFramePr>
        <p:xfrm>
          <a:off x="6970620" y="368463"/>
          <a:ext cx="3000000" cy="3000000"/>
        </p:xfrm>
        <a:graphic>
          <a:graphicData uri="http://schemas.openxmlformats.org/drawingml/2006/table">
            <a:tbl>
              <a:tblPr>
                <a:noFill/>
                <a:tableStyleId>{C37FB8F3-2B3C-4876-AAF5-B21E50F585C1}</a:tableStyleId>
              </a:tblPr>
              <a:tblGrid>
                <a:gridCol w="948200"/>
                <a:gridCol w="746800"/>
              </a:tblGrid>
              <a:tr h="248600">
                <a:tc>
                  <a:txBody>
                    <a:bodyPr/>
                    <a:lstStyle/>
                    <a:p>
                      <a:pPr indent="0" lvl="0" marL="0" rtl="0" algn="l">
                        <a:lnSpc>
                          <a:spcPct val="100000"/>
                        </a:lnSpc>
                        <a:spcBef>
                          <a:spcPts val="0"/>
                        </a:spcBef>
                        <a:spcAft>
                          <a:spcPts val="0"/>
                        </a:spcAft>
                        <a:buNone/>
                      </a:pPr>
                      <a:r>
                        <a:rPr b="1" lang="en" sz="1200">
                          <a:solidFill>
                            <a:schemeClr val="lt1"/>
                          </a:solidFill>
                          <a:latin typeface="Calibri"/>
                          <a:ea typeface="Calibri"/>
                          <a:cs typeface="Calibri"/>
                          <a:sym typeface="Calibri"/>
                        </a:rPr>
                        <a:t>State</a:t>
                      </a:r>
                      <a:endParaRPr b="1"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b="1" lang="en" sz="1200">
                          <a:solidFill>
                            <a:schemeClr val="lt1"/>
                          </a:solidFill>
                          <a:latin typeface="Calibri"/>
                          <a:ea typeface="Calibri"/>
                          <a:cs typeface="Calibri"/>
                          <a:sym typeface="Calibri"/>
                        </a:rPr>
                        <a:t>Count</a:t>
                      </a:r>
                      <a:endParaRPr b="1" sz="1200">
                        <a:solidFill>
                          <a:schemeClr val="lt1"/>
                        </a:solidFill>
                        <a:latin typeface="Calibri"/>
                        <a:ea typeface="Calibri"/>
                        <a:cs typeface="Calibri"/>
                        <a:sym typeface="Calibri"/>
                      </a:endParaRPr>
                    </a:p>
                  </a:txBody>
                  <a:tcPr marT="9525" marB="91425" marR="9525" marL="9525" anchor="ctr"/>
                </a:tc>
              </a:tr>
              <a:tr h="248600">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California</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11</a:t>
                      </a:r>
                      <a:endParaRPr sz="1200">
                        <a:solidFill>
                          <a:schemeClr val="lt1"/>
                        </a:solidFill>
                        <a:latin typeface="Calibri"/>
                        <a:ea typeface="Calibri"/>
                        <a:cs typeface="Calibri"/>
                        <a:sym typeface="Calibri"/>
                      </a:endParaRPr>
                    </a:p>
                  </a:txBody>
                  <a:tcPr marT="9525" marB="91425" marR="9525" marL="9525" anchor="ctr"/>
                </a:tc>
              </a:tr>
              <a:tr h="248600">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New York</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11</a:t>
                      </a:r>
                      <a:endParaRPr sz="1200">
                        <a:solidFill>
                          <a:schemeClr val="lt1"/>
                        </a:solidFill>
                        <a:latin typeface="Calibri"/>
                        <a:ea typeface="Calibri"/>
                        <a:cs typeface="Calibri"/>
                        <a:sym typeface="Calibri"/>
                      </a:endParaRPr>
                    </a:p>
                  </a:txBody>
                  <a:tcPr marT="9525" marB="91425" marR="9525" marL="9525" anchor="ctr"/>
                </a:tc>
              </a:tr>
              <a:tr h="248600">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Florida</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11</a:t>
                      </a:r>
                      <a:endParaRPr sz="1200">
                        <a:solidFill>
                          <a:schemeClr val="lt1"/>
                        </a:solidFill>
                        <a:latin typeface="Calibri"/>
                        <a:ea typeface="Calibri"/>
                        <a:cs typeface="Calibri"/>
                        <a:sym typeface="Calibri"/>
                      </a:endParaRPr>
                    </a:p>
                  </a:txBody>
                  <a:tcPr marT="9525" marB="91425" marR="9525" marL="9525" anchor="ctr"/>
                </a:tc>
              </a:tr>
              <a:tr h="248600">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Texas</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11</a:t>
                      </a:r>
                      <a:endParaRPr sz="1200">
                        <a:solidFill>
                          <a:schemeClr val="lt1"/>
                        </a:solidFill>
                        <a:latin typeface="Calibri"/>
                        <a:ea typeface="Calibri"/>
                        <a:cs typeface="Calibri"/>
                        <a:sym typeface="Calibri"/>
                      </a:endParaRPr>
                    </a:p>
                  </a:txBody>
                  <a:tcPr marT="9525" marB="91425" marR="9525" marL="9525" anchor="ctr"/>
                </a:tc>
              </a:tr>
              <a:tr h="282925">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Pennsylvania</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11</a:t>
                      </a:r>
                      <a:endParaRPr sz="1200">
                        <a:solidFill>
                          <a:schemeClr val="lt1"/>
                        </a:solidFill>
                        <a:latin typeface="Calibri"/>
                        <a:ea typeface="Calibri"/>
                        <a:cs typeface="Calibri"/>
                        <a:sym typeface="Calibri"/>
                      </a:endParaRPr>
                    </a:p>
                  </a:txBody>
                  <a:tcPr marT="9525" marB="91425" marR="9525" marL="9525" anchor="ctr"/>
                </a:tc>
              </a:tr>
              <a:tr h="248600">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Illinois</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11</a:t>
                      </a:r>
                      <a:endParaRPr sz="1200">
                        <a:solidFill>
                          <a:schemeClr val="lt1"/>
                        </a:solidFill>
                        <a:latin typeface="Calibri"/>
                        <a:ea typeface="Calibri"/>
                        <a:cs typeface="Calibri"/>
                        <a:sym typeface="Calibri"/>
                      </a:endParaRPr>
                    </a:p>
                  </a:txBody>
                  <a:tcPr marT="9525" marB="91425" marR="9525" marL="9525" anchor="ctr"/>
                </a:tc>
              </a:tr>
              <a:tr h="248600">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Ohio</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11</a:t>
                      </a:r>
                      <a:endParaRPr sz="1200">
                        <a:solidFill>
                          <a:schemeClr val="lt1"/>
                        </a:solidFill>
                        <a:latin typeface="Calibri"/>
                        <a:ea typeface="Calibri"/>
                        <a:cs typeface="Calibri"/>
                        <a:sym typeface="Calibri"/>
                      </a:endParaRPr>
                    </a:p>
                  </a:txBody>
                  <a:tcPr marT="9525" marB="91425" marR="9525" marL="9525" anchor="ctr"/>
                </a:tc>
              </a:tr>
              <a:tr h="248600">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Michigan</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10</a:t>
                      </a:r>
                      <a:endParaRPr sz="1200">
                        <a:solidFill>
                          <a:schemeClr val="lt1"/>
                        </a:solidFill>
                        <a:latin typeface="Calibri"/>
                        <a:ea typeface="Calibri"/>
                        <a:cs typeface="Calibri"/>
                        <a:sym typeface="Calibri"/>
                      </a:endParaRPr>
                    </a:p>
                  </a:txBody>
                  <a:tcPr marT="9525" marB="91425" marR="9525" marL="9525" anchor="ctr"/>
                </a:tc>
              </a:tr>
              <a:tr h="248600">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New Jersey</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10</a:t>
                      </a:r>
                      <a:endParaRPr sz="1200">
                        <a:solidFill>
                          <a:schemeClr val="lt1"/>
                        </a:solidFill>
                        <a:latin typeface="Calibri"/>
                        <a:ea typeface="Calibri"/>
                        <a:cs typeface="Calibri"/>
                        <a:sym typeface="Calibri"/>
                      </a:endParaRPr>
                    </a:p>
                  </a:txBody>
                  <a:tcPr marT="9525" marB="91425" marR="9525" marL="9525" anchor="ctr"/>
                </a:tc>
              </a:tr>
              <a:tr h="408775">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Massachusetts</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5</a:t>
                      </a:r>
                      <a:endParaRPr sz="1200">
                        <a:solidFill>
                          <a:schemeClr val="lt1"/>
                        </a:solidFill>
                        <a:latin typeface="Calibri"/>
                        <a:ea typeface="Calibri"/>
                        <a:cs typeface="Calibri"/>
                        <a:sym typeface="Calibri"/>
                      </a:endParaRPr>
                    </a:p>
                  </a:txBody>
                  <a:tcPr marT="9525" marB="91425" marR="9525" marL="9525" anchor="ctr"/>
                </a:tc>
              </a:tr>
              <a:tr h="308075">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North Carolina</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3</a:t>
                      </a:r>
                      <a:endParaRPr sz="1200">
                        <a:solidFill>
                          <a:schemeClr val="lt1"/>
                        </a:solidFill>
                        <a:latin typeface="Calibri"/>
                        <a:ea typeface="Calibri"/>
                        <a:cs typeface="Calibri"/>
                        <a:sym typeface="Calibri"/>
                      </a:endParaRPr>
                    </a:p>
                  </a:txBody>
                  <a:tcPr marT="9525" marB="91425" marR="9525" marL="9525" anchor="ctr"/>
                </a:tc>
              </a:tr>
              <a:tr h="248600">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Georgia</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2</a:t>
                      </a:r>
                      <a:endParaRPr sz="1200">
                        <a:solidFill>
                          <a:schemeClr val="lt1"/>
                        </a:solidFill>
                        <a:latin typeface="Calibri"/>
                        <a:ea typeface="Calibri"/>
                        <a:cs typeface="Calibri"/>
                        <a:sym typeface="Calibri"/>
                      </a:endParaRPr>
                    </a:p>
                  </a:txBody>
                  <a:tcPr marT="9525" marB="91425" marR="9525" marL="9525" anchor="ctr"/>
                </a:tc>
              </a:tr>
              <a:tr h="248600">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Washington</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2</a:t>
                      </a:r>
                      <a:endParaRPr sz="1200">
                        <a:solidFill>
                          <a:schemeClr val="lt1"/>
                        </a:solidFill>
                        <a:latin typeface="Calibri"/>
                        <a:ea typeface="Calibri"/>
                        <a:cs typeface="Calibri"/>
                        <a:sym typeface="Calibri"/>
                      </a:endParaRPr>
                    </a:p>
                  </a:txBody>
                  <a:tcPr marT="9525" marB="91425" marR="9525" marL="9525" anchor="ctr"/>
                </a:tc>
              </a:tr>
              <a:tr h="248600">
                <a:tc>
                  <a:txBody>
                    <a:bodyPr/>
                    <a:lstStyle/>
                    <a:p>
                      <a:pPr indent="0" lvl="0" marL="0" rtl="0" algn="l">
                        <a:lnSpc>
                          <a:spcPct val="100000"/>
                        </a:lnSpc>
                        <a:spcBef>
                          <a:spcPts val="0"/>
                        </a:spcBef>
                        <a:spcAft>
                          <a:spcPts val="0"/>
                        </a:spcAft>
                        <a:buNone/>
                      </a:pPr>
                      <a:r>
                        <a:rPr lang="en" sz="1200">
                          <a:solidFill>
                            <a:schemeClr val="lt1"/>
                          </a:solidFill>
                          <a:latin typeface="Calibri"/>
                          <a:ea typeface="Calibri"/>
                          <a:cs typeface="Calibri"/>
                          <a:sym typeface="Calibri"/>
                        </a:rPr>
                        <a:t>Minnesota</a:t>
                      </a:r>
                      <a:endParaRPr sz="1200">
                        <a:solidFill>
                          <a:schemeClr val="lt1"/>
                        </a:solidFill>
                        <a:latin typeface="Calibri"/>
                        <a:ea typeface="Calibri"/>
                        <a:cs typeface="Calibri"/>
                        <a:sym typeface="Calibri"/>
                      </a:endParaRPr>
                    </a:p>
                  </a:txBody>
                  <a:tcPr marT="9525" marB="91425" marR="9525" marL="9525" anchor="ctr"/>
                </a:tc>
                <a:tc>
                  <a:txBody>
                    <a:bodyPr/>
                    <a:lstStyle/>
                    <a:p>
                      <a:pPr indent="0" lvl="0" marL="0" rtl="0" algn="r">
                        <a:lnSpc>
                          <a:spcPct val="100000"/>
                        </a:lnSpc>
                        <a:spcBef>
                          <a:spcPts val="0"/>
                        </a:spcBef>
                        <a:spcAft>
                          <a:spcPts val="0"/>
                        </a:spcAft>
                        <a:buNone/>
                      </a:pPr>
                      <a:r>
                        <a:rPr lang="en" sz="1200">
                          <a:solidFill>
                            <a:schemeClr val="lt1"/>
                          </a:solidFill>
                          <a:latin typeface="Calibri"/>
                          <a:ea typeface="Calibri"/>
                          <a:cs typeface="Calibri"/>
                          <a:sym typeface="Calibri"/>
                        </a:rPr>
                        <a:t>1</a:t>
                      </a:r>
                      <a:endParaRPr sz="1200">
                        <a:solidFill>
                          <a:schemeClr val="lt1"/>
                        </a:solidFill>
                        <a:latin typeface="Calibri"/>
                        <a:ea typeface="Calibri"/>
                        <a:cs typeface="Calibri"/>
                        <a:sym typeface="Calibri"/>
                      </a:endParaRPr>
                    </a:p>
                  </a:txBody>
                  <a:tcPr marT="9525" marB="91425" marR="9525" marL="9525" anchor="ctr"/>
                </a:tc>
              </a:tr>
            </a:tbl>
          </a:graphicData>
        </a:graphic>
      </p:graphicFrame>
      <p:pic>
        <p:nvPicPr>
          <p:cNvPr id="188" name="Google Shape;188;p19"/>
          <p:cNvPicPr preferRelativeResize="0"/>
          <p:nvPr/>
        </p:nvPicPr>
        <p:blipFill>
          <a:blip r:embed="rId3">
            <a:alphaModFix/>
          </a:blip>
          <a:stretch>
            <a:fillRect/>
          </a:stretch>
        </p:blipFill>
        <p:spPr>
          <a:xfrm>
            <a:off x="152400" y="1460250"/>
            <a:ext cx="6270988" cy="3530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Top 10 States by Spending Category</a:t>
            </a:r>
            <a:endParaRPr/>
          </a:p>
        </p:txBody>
      </p:sp>
      <p:sp>
        <p:nvSpPr>
          <p:cNvPr id="194" name="Google Shape;194;p20"/>
          <p:cNvSpPr txBox="1"/>
          <p:nvPr>
            <p:ph idx="1" type="body"/>
          </p:nvPr>
        </p:nvSpPr>
        <p:spPr>
          <a:xfrm>
            <a:off x="5746725" y="1020325"/>
            <a:ext cx="2589600" cy="3458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According to analysis from the Peter G. Peterson foundation, growth in the late 1990’s was attributed to many “blockbuster” drugs being </a:t>
            </a:r>
            <a:r>
              <a:rPr lang="en"/>
              <a:t>introduced. </a:t>
            </a:r>
            <a:endParaRPr/>
          </a:p>
          <a:p>
            <a:pPr indent="0" lvl="0" marL="0" rtl="0" algn="l">
              <a:spcBef>
                <a:spcPts val="1200"/>
              </a:spcBef>
              <a:spcAft>
                <a:spcPts val="0"/>
              </a:spcAft>
              <a:buNone/>
            </a:pPr>
            <a:r>
              <a:rPr lang="en"/>
              <a:t>These drugs g</a:t>
            </a:r>
            <a:r>
              <a:rPr lang="en"/>
              <a:t>enerated over $1 </a:t>
            </a:r>
            <a:r>
              <a:rPr lang="en"/>
              <a:t>billion</a:t>
            </a:r>
            <a:r>
              <a:rPr lang="en"/>
              <a:t> and offered </a:t>
            </a:r>
            <a:r>
              <a:rPr lang="en"/>
              <a:t>treatment</a:t>
            </a:r>
            <a:r>
              <a:rPr lang="en"/>
              <a:t> for high cholesterol, high blood pressure, acid reflux, and depression. </a:t>
            </a:r>
            <a:endParaRPr/>
          </a:p>
          <a:p>
            <a:pPr indent="0" lvl="0" marL="0" rtl="0" algn="l">
              <a:spcBef>
                <a:spcPts val="1200"/>
              </a:spcBef>
              <a:spcAft>
                <a:spcPts val="1200"/>
              </a:spcAft>
              <a:buNone/>
            </a:pPr>
            <a:r>
              <a:rPr lang="en"/>
              <a:t>As these drugs came off patent, spending in many states became more gradual. </a:t>
            </a:r>
            <a:endParaRPr/>
          </a:p>
        </p:txBody>
      </p:sp>
      <p:pic>
        <p:nvPicPr>
          <p:cNvPr id="195" name="Google Shape;195;p20"/>
          <p:cNvPicPr preferRelativeResize="0"/>
          <p:nvPr/>
        </p:nvPicPr>
        <p:blipFill>
          <a:blip r:embed="rId3">
            <a:alphaModFix/>
          </a:blip>
          <a:stretch>
            <a:fillRect/>
          </a:stretch>
        </p:blipFill>
        <p:spPr>
          <a:xfrm>
            <a:off x="152400" y="1460250"/>
            <a:ext cx="5441924" cy="30640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t>Average Annual Growth</a:t>
            </a:r>
            <a:endParaRPr sz="3000"/>
          </a:p>
        </p:txBody>
      </p:sp>
      <p:pic>
        <p:nvPicPr>
          <p:cNvPr id="201" name="Google Shape;201;p21"/>
          <p:cNvPicPr preferRelativeResize="0"/>
          <p:nvPr/>
        </p:nvPicPr>
        <p:blipFill>
          <a:blip r:embed="rId3">
            <a:alphaModFix/>
          </a:blip>
          <a:stretch>
            <a:fillRect/>
          </a:stretch>
        </p:blipFill>
        <p:spPr>
          <a:xfrm>
            <a:off x="1016750" y="1468625"/>
            <a:ext cx="7600388" cy="35308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